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27" r:id="rId2"/>
    <p:sldId id="328" r:id="rId3"/>
    <p:sldId id="347" r:id="rId4"/>
    <p:sldId id="330" r:id="rId5"/>
    <p:sldId id="374" r:id="rId6"/>
    <p:sldId id="371" r:id="rId7"/>
    <p:sldId id="333" r:id="rId8"/>
    <p:sldId id="334" r:id="rId9"/>
    <p:sldId id="335" r:id="rId10"/>
    <p:sldId id="336" r:id="rId11"/>
    <p:sldId id="337" r:id="rId12"/>
    <p:sldId id="373" r:id="rId13"/>
    <p:sldId id="339" r:id="rId14"/>
    <p:sldId id="340" r:id="rId15"/>
    <p:sldId id="341" r:id="rId16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498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D4DF6-24DE-4EF5-AF61-29B954DAB98B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43163"/>
            <a:ext cx="7315200" cy="231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6452E-3670-448C-9000-FB0017C2FE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621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A9E76-EA4D-4263-A970-FD14AC70B52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876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6452E-3670-448C-9000-FB0017C2FE6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14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484187"/>
            <a:ext cx="9144000" cy="4175125"/>
          </a:xfrm>
          <a:custGeom>
            <a:avLst/>
            <a:gdLst/>
            <a:ahLst/>
            <a:cxnLst/>
            <a:rect l="l" t="t" r="r" b="b"/>
            <a:pathLst>
              <a:path w="9144000" h="4175125">
                <a:moveTo>
                  <a:pt x="0" y="4175125"/>
                </a:moveTo>
                <a:lnTo>
                  <a:pt x="9144000" y="4175125"/>
                </a:lnTo>
                <a:lnTo>
                  <a:pt x="9144000" y="0"/>
                </a:lnTo>
                <a:lnTo>
                  <a:pt x="0" y="0"/>
                </a:lnTo>
                <a:lnTo>
                  <a:pt x="0" y="4175125"/>
                </a:lnTo>
                <a:close/>
              </a:path>
            </a:pathLst>
          </a:custGeom>
          <a:solidFill>
            <a:srgbClr val="7E7E7E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00B1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00B1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076825" y="771499"/>
            <a:ext cx="3167126" cy="38202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00B1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FAFB-3005-4638-ADFF-82A461C0A304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BB10-2968-4BBC-82C9-F1A317FF6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 userDrawn="1"/>
        </p:nvSpPr>
        <p:spPr>
          <a:xfrm>
            <a:off x="0" y="484187"/>
            <a:ext cx="9144000" cy="3527426"/>
          </a:xfrm>
          <a:prstGeom prst="rect">
            <a:avLst/>
          </a:pr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0" y="4443413"/>
            <a:ext cx="9144000" cy="196850"/>
          </a:xfrm>
          <a:prstGeom prst="rect">
            <a:avLst/>
          </a:pr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8" name="Picture 2" descr="C:\Users\natalia.safronova\Desktop\logo_pvc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0926" y="4794473"/>
            <a:ext cx="960388" cy="155358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 userDrawn="1"/>
        </p:nvSpPr>
        <p:spPr>
          <a:xfrm>
            <a:off x="471253" y="200273"/>
            <a:ext cx="547972" cy="547972"/>
          </a:xfrm>
          <a:prstGeom prst="ellipse">
            <a:avLst/>
          </a:prstGeom>
          <a:solidFill>
            <a:srgbClr val="00B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50000"/>
          <a:stretch>
            <a:fillRect/>
          </a:stretch>
        </p:blipFill>
        <p:spPr bwMode="auto">
          <a:xfrm rot="16200000">
            <a:off x="7078949" y="4649787"/>
            <a:ext cx="3317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t="22399"/>
          <a:stretch>
            <a:fillRect/>
          </a:stretch>
        </p:blipFill>
        <p:spPr bwMode="auto">
          <a:xfrm>
            <a:off x="6596062" y="0"/>
            <a:ext cx="1311275" cy="10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 userDrawn="1"/>
        </p:nvPicPr>
        <p:blipFill>
          <a:blip r:embed="rId5" cstate="print"/>
          <a:srcRect t="22399"/>
          <a:stretch>
            <a:fillRect/>
          </a:stretch>
        </p:blipFill>
        <p:spPr bwMode="auto">
          <a:xfrm>
            <a:off x="6596062" y="-1488"/>
            <a:ext cx="1311275" cy="10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9FFF8"/>
              </a:clrFrom>
              <a:clrTo>
                <a:srgbClr val="F9FFF8">
                  <a:alpha val="0"/>
                </a:srgbClr>
              </a:clrTo>
            </a:clrChange>
          </a:blip>
          <a:srcRect l="50000"/>
          <a:stretch>
            <a:fillRect/>
          </a:stretch>
        </p:blipFill>
        <p:spPr bwMode="auto">
          <a:xfrm>
            <a:off x="1" y="183728"/>
            <a:ext cx="282244" cy="55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4188"/>
            <a:ext cx="9144000" cy="4175125"/>
          </a:xfrm>
          <a:prstGeom prst="rect">
            <a:avLst/>
          </a:pr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  <a:endParaRPr lang="ru-RU" dirty="0"/>
          </a:p>
        </p:txBody>
      </p:sp>
      <p:pic>
        <p:nvPicPr>
          <p:cNvPr id="3" name="Picture 2" descr="C:\Users\natalia.safronova\Desktop\logo_pvc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1125" y="4794250"/>
            <a:ext cx="960438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 userDrawn="1"/>
        </p:nvSpPr>
        <p:spPr>
          <a:xfrm>
            <a:off x="471488" y="200025"/>
            <a:ext cx="547687" cy="547688"/>
          </a:xfrm>
          <a:prstGeom prst="ellipse">
            <a:avLst/>
          </a:prstGeom>
          <a:solidFill>
            <a:srgbClr val="00B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9FFF8"/>
              </a:clrFrom>
              <a:clrTo>
                <a:srgbClr val="F9FFF8">
                  <a:alpha val="0"/>
                </a:srgbClr>
              </a:clrTo>
            </a:clrChange>
          </a:blip>
          <a:srcRect l="50000"/>
          <a:stretch>
            <a:fillRect/>
          </a:stretch>
        </p:blipFill>
        <p:spPr bwMode="auto">
          <a:xfrm>
            <a:off x="0" y="184150"/>
            <a:ext cx="282575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b="50000"/>
          <a:stretch>
            <a:fillRect/>
          </a:stretch>
        </p:blipFill>
        <p:spPr bwMode="auto">
          <a:xfrm>
            <a:off x="6916738" y="4811713"/>
            <a:ext cx="655637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 t="22398"/>
          <a:stretch>
            <a:fillRect/>
          </a:stretch>
        </p:blipFill>
        <p:spPr bwMode="auto">
          <a:xfrm>
            <a:off x="6596063" y="0"/>
            <a:ext cx="131127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6" cstate="print"/>
          <a:srcRect t="22398"/>
          <a:stretch>
            <a:fillRect/>
          </a:stretch>
        </p:blipFill>
        <p:spPr bwMode="auto">
          <a:xfrm>
            <a:off x="6596063" y="-1588"/>
            <a:ext cx="131127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 t="22826"/>
          <a:stretch>
            <a:fillRect/>
          </a:stretch>
        </p:blipFill>
        <p:spPr bwMode="auto">
          <a:xfrm>
            <a:off x="6596063" y="0"/>
            <a:ext cx="1311275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FAFB-3005-4638-ADFF-82A461C0A304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BB10-2968-4BBC-82C9-F1A317FF6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22070" y="158496"/>
            <a:ext cx="6899859" cy="280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00B1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9590" y="961390"/>
            <a:ext cx="8484819" cy="3515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72" r:id="rId7"/>
    <p:sldLayoutId id="2147483674" r:id="rId8"/>
    <p:sldLayoutId id="2147483676" r:id="rId9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13.png"/><Relationship Id="rId7" Type="http://schemas.openxmlformats.org/officeDocument/2006/relationships/image" Target="../media/image98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10" Type="http://schemas.openxmlformats.org/officeDocument/2006/relationships/image" Target="../media/image101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.jpeg"/><Relationship Id="rId18" Type="http://schemas.openxmlformats.org/officeDocument/2006/relationships/image" Target="../media/image32.png"/><Relationship Id="rId26" Type="http://schemas.openxmlformats.org/officeDocument/2006/relationships/image" Target="../media/image40.png"/><Relationship Id="rId39" Type="http://schemas.openxmlformats.org/officeDocument/2006/relationships/image" Target="../media/image53.jpeg"/><Relationship Id="rId21" Type="http://schemas.openxmlformats.org/officeDocument/2006/relationships/image" Target="../media/image35.png"/><Relationship Id="rId34" Type="http://schemas.openxmlformats.org/officeDocument/2006/relationships/image" Target="../media/image48.png"/><Relationship Id="rId42" Type="http://schemas.openxmlformats.org/officeDocument/2006/relationships/image" Target="../media/image56.jpeg"/><Relationship Id="rId47" Type="http://schemas.openxmlformats.org/officeDocument/2006/relationships/image" Target="../media/image61.png"/><Relationship Id="rId50" Type="http://schemas.openxmlformats.org/officeDocument/2006/relationships/image" Target="../media/image64.png"/><Relationship Id="rId55" Type="http://schemas.openxmlformats.org/officeDocument/2006/relationships/image" Target="../media/image69.png"/><Relationship Id="rId63" Type="http://schemas.openxmlformats.org/officeDocument/2006/relationships/image" Target="../media/image77.png"/><Relationship Id="rId68" Type="http://schemas.openxmlformats.org/officeDocument/2006/relationships/image" Target="../media/image8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0.png"/><Relationship Id="rId29" Type="http://schemas.openxmlformats.org/officeDocument/2006/relationships/image" Target="../media/image4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24" Type="http://schemas.openxmlformats.org/officeDocument/2006/relationships/image" Target="../media/image38.png"/><Relationship Id="rId32" Type="http://schemas.openxmlformats.org/officeDocument/2006/relationships/image" Target="../media/image46.jpeg"/><Relationship Id="rId37" Type="http://schemas.openxmlformats.org/officeDocument/2006/relationships/image" Target="../media/image51.png"/><Relationship Id="rId40" Type="http://schemas.openxmlformats.org/officeDocument/2006/relationships/image" Target="../media/image54.jpeg"/><Relationship Id="rId45" Type="http://schemas.openxmlformats.org/officeDocument/2006/relationships/image" Target="../media/image59.png"/><Relationship Id="rId53" Type="http://schemas.openxmlformats.org/officeDocument/2006/relationships/image" Target="../media/image67.png"/><Relationship Id="rId58" Type="http://schemas.openxmlformats.org/officeDocument/2006/relationships/image" Target="../media/image72.png"/><Relationship Id="rId66" Type="http://schemas.openxmlformats.org/officeDocument/2006/relationships/image" Target="../media/image80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28" Type="http://schemas.openxmlformats.org/officeDocument/2006/relationships/image" Target="../media/image42.jpeg"/><Relationship Id="rId36" Type="http://schemas.openxmlformats.org/officeDocument/2006/relationships/image" Target="../media/image50.jpeg"/><Relationship Id="rId49" Type="http://schemas.openxmlformats.org/officeDocument/2006/relationships/image" Target="../media/image63.png"/><Relationship Id="rId57" Type="http://schemas.openxmlformats.org/officeDocument/2006/relationships/image" Target="../media/image71.png"/><Relationship Id="rId61" Type="http://schemas.openxmlformats.org/officeDocument/2006/relationships/image" Target="../media/image75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31" Type="http://schemas.openxmlformats.org/officeDocument/2006/relationships/image" Target="../media/image45.png"/><Relationship Id="rId44" Type="http://schemas.openxmlformats.org/officeDocument/2006/relationships/image" Target="../media/image58.png"/><Relationship Id="rId52" Type="http://schemas.openxmlformats.org/officeDocument/2006/relationships/image" Target="../media/image66.png"/><Relationship Id="rId60" Type="http://schemas.openxmlformats.org/officeDocument/2006/relationships/image" Target="../media/image74.png"/><Relationship Id="rId65" Type="http://schemas.openxmlformats.org/officeDocument/2006/relationships/image" Target="../media/image7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Relationship Id="rId27" Type="http://schemas.openxmlformats.org/officeDocument/2006/relationships/image" Target="../media/image41.png"/><Relationship Id="rId30" Type="http://schemas.openxmlformats.org/officeDocument/2006/relationships/image" Target="../media/image44.png"/><Relationship Id="rId35" Type="http://schemas.openxmlformats.org/officeDocument/2006/relationships/image" Target="../media/image49.png"/><Relationship Id="rId43" Type="http://schemas.openxmlformats.org/officeDocument/2006/relationships/image" Target="../media/image57.png"/><Relationship Id="rId48" Type="http://schemas.openxmlformats.org/officeDocument/2006/relationships/image" Target="../media/image62.png"/><Relationship Id="rId56" Type="http://schemas.openxmlformats.org/officeDocument/2006/relationships/image" Target="../media/image70.png"/><Relationship Id="rId64" Type="http://schemas.openxmlformats.org/officeDocument/2006/relationships/image" Target="../media/image78.png"/><Relationship Id="rId69" Type="http://schemas.openxmlformats.org/officeDocument/2006/relationships/image" Target="../media/image83.png"/><Relationship Id="rId8" Type="http://schemas.openxmlformats.org/officeDocument/2006/relationships/image" Target="../media/image22.png"/><Relationship Id="rId51" Type="http://schemas.openxmlformats.org/officeDocument/2006/relationships/image" Target="../media/image65.png"/><Relationship Id="rId3" Type="http://schemas.openxmlformats.org/officeDocument/2006/relationships/image" Target="../media/image17.jpe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5" Type="http://schemas.openxmlformats.org/officeDocument/2006/relationships/image" Target="../media/image39.png"/><Relationship Id="rId33" Type="http://schemas.openxmlformats.org/officeDocument/2006/relationships/image" Target="../media/image47.png"/><Relationship Id="rId38" Type="http://schemas.openxmlformats.org/officeDocument/2006/relationships/image" Target="../media/image52.jpeg"/><Relationship Id="rId46" Type="http://schemas.openxmlformats.org/officeDocument/2006/relationships/image" Target="../media/image60.png"/><Relationship Id="rId59" Type="http://schemas.openxmlformats.org/officeDocument/2006/relationships/image" Target="../media/image73.png"/><Relationship Id="rId67" Type="http://schemas.openxmlformats.org/officeDocument/2006/relationships/image" Target="../media/image81.png"/><Relationship Id="rId20" Type="http://schemas.openxmlformats.org/officeDocument/2006/relationships/image" Target="../media/image34.png"/><Relationship Id="rId41" Type="http://schemas.openxmlformats.org/officeDocument/2006/relationships/image" Target="../media/image55.png"/><Relationship Id="rId54" Type="http://schemas.openxmlformats.org/officeDocument/2006/relationships/image" Target="../media/image68.png"/><Relationship Id="rId62" Type="http://schemas.openxmlformats.org/officeDocument/2006/relationships/image" Target="../media/image76.png"/><Relationship Id="rId70" Type="http://schemas.openxmlformats.org/officeDocument/2006/relationships/image" Target="../media/image8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8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Users\yulia.selezneva\Desktop\слайд 1 pro vision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31" y="380170"/>
            <a:ext cx="1759079" cy="175907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39552" y="752966"/>
            <a:ext cx="11993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Группа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Компаний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PRO-VISION</a:t>
            </a:r>
            <a:endParaRPr lang="ru-RU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1" y="1504578"/>
            <a:ext cx="1169424" cy="41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184"/>
            <a:ext cx="9144000" cy="51506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1568" y="528754"/>
            <a:ext cx="58929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>
                <a:latin typeface="Century Gothic" panose="020B0502020202020204" pitchFamily="34" charset="0"/>
              </a:rPr>
              <a:t>Pro-Vision</a:t>
            </a:r>
            <a:r>
              <a:rPr lang="ru-RU" sz="1350" dirty="0" smtClean="0">
                <a:latin typeface="Century Gothic" panose="020B0502020202020204" pitchFamily="34" charset="0"/>
              </a:rPr>
              <a:t> </a:t>
            </a:r>
            <a:r>
              <a:rPr lang="en-US" sz="1350" dirty="0" smtClean="0">
                <a:latin typeface="Century Gothic" panose="020B0502020202020204" pitchFamily="34" charset="0"/>
              </a:rPr>
              <a:t>Digital</a:t>
            </a:r>
            <a:r>
              <a:rPr lang="ru-RU" sz="1350" dirty="0" smtClean="0">
                <a:latin typeface="Century Gothic" panose="020B0502020202020204" pitchFamily="34" charset="0"/>
              </a:rPr>
              <a:t> предоставляют </a:t>
            </a:r>
            <a:r>
              <a:rPr lang="ru-RU" sz="1350" dirty="0">
                <a:latin typeface="Century Gothic" panose="020B0502020202020204" pitchFamily="34" charset="0"/>
              </a:rPr>
              <a:t> </a:t>
            </a:r>
            <a:r>
              <a:rPr lang="ru-RU" sz="1350" dirty="0" smtClean="0">
                <a:latin typeface="Century Gothic" panose="020B0502020202020204" pitchFamily="34" charset="0"/>
              </a:rPr>
              <a:t>уникальные возможности </a:t>
            </a:r>
            <a:br>
              <a:rPr lang="ru-RU" sz="1350" dirty="0" smtClean="0">
                <a:latin typeface="Century Gothic" panose="020B0502020202020204" pitchFamily="34" charset="0"/>
              </a:rPr>
            </a:br>
            <a:r>
              <a:rPr lang="ru-RU" sz="1350" dirty="0" smtClean="0">
                <a:latin typeface="Century Gothic" panose="020B0502020202020204" pitchFamily="34" charset="0"/>
              </a:rPr>
              <a:t>для прямого общения  с потребителями</a:t>
            </a:r>
            <a:r>
              <a:rPr lang="ru-RU" sz="1350" dirty="0">
                <a:latin typeface="Century Gothic" panose="020B0502020202020204" pitchFamily="34" charset="0"/>
              </a:rPr>
              <a:t> </a:t>
            </a:r>
            <a:r>
              <a:rPr lang="ru-RU" sz="1350" dirty="0" smtClean="0">
                <a:latin typeface="Century Gothic" panose="020B0502020202020204" pitchFamily="34" charset="0"/>
              </a:rPr>
              <a:t>за счет использования </a:t>
            </a:r>
          </a:p>
          <a:p>
            <a:r>
              <a:rPr lang="ru-RU" sz="1350" dirty="0" smtClean="0">
                <a:latin typeface="Century Gothic" panose="020B0502020202020204" pitchFamily="34" charset="0"/>
              </a:rPr>
              <a:t>новейших коммуникационных технологий.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1169"/>
            <a:ext cx="1581060" cy="177369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9368" y="721608"/>
            <a:ext cx="15712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Digital</a:t>
            </a:r>
            <a:r>
              <a:rPr lang="ru-RU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-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коммуникации</a:t>
            </a:r>
            <a:endParaRPr lang="ru-RU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844824" y="978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60685" y="1307443"/>
            <a:ext cx="609974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Century Gothic" pitchFamily="34" charset="0"/>
              </a:rPr>
              <a:t>SMM</a:t>
            </a:r>
            <a:r>
              <a:rPr lang="ru-RU" sz="1000" b="1" dirty="0" smtClean="0">
                <a:latin typeface="Century Gothic" pitchFamily="34" charset="0"/>
              </a:rPr>
              <a:t>: </a:t>
            </a:r>
            <a:r>
              <a:rPr lang="ru-RU" sz="1000" dirty="0">
                <a:latin typeface="Century Gothic" pitchFamily="34" charset="0"/>
              </a:rPr>
              <a:t>стратегия присутствия</a:t>
            </a:r>
            <a:r>
              <a:rPr lang="en-US" sz="1000" dirty="0">
                <a:latin typeface="Century Gothic" pitchFamily="34" charset="0"/>
              </a:rPr>
              <a:t> </a:t>
            </a:r>
            <a:r>
              <a:rPr lang="ru-RU" sz="1000" dirty="0">
                <a:latin typeface="Century Gothic" pitchFamily="34" charset="0"/>
              </a:rPr>
              <a:t>бренда, создание и поддержка страниц бренда, </a:t>
            </a:r>
            <a:br>
              <a:rPr lang="ru-RU" sz="1000" dirty="0">
                <a:latin typeface="Century Gothic" pitchFamily="34" charset="0"/>
              </a:rPr>
            </a:br>
            <a:r>
              <a:rPr lang="ru-RU" sz="1000" dirty="0">
                <a:latin typeface="Century Gothic" pitchFamily="34" charset="0"/>
              </a:rPr>
              <a:t>продвижение, спецпроекты.</a:t>
            </a:r>
            <a:r>
              <a:rPr lang="ru-RU" sz="1000" dirty="0" smtClean="0">
                <a:latin typeface="Century Gothic" pitchFamily="34" charset="0"/>
              </a:rPr>
              <a:t/>
            </a:r>
            <a:br>
              <a:rPr lang="ru-RU" sz="1000" dirty="0" smtClean="0">
                <a:latin typeface="Century Gothic" pitchFamily="34" charset="0"/>
              </a:rPr>
            </a:br>
            <a:endParaRPr lang="ru-RU" sz="1000" dirty="0">
              <a:latin typeface="Century Gothic" pitchFamily="34" charset="0"/>
            </a:endParaRPr>
          </a:p>
          <a:p>
            <a:r>
              <a:rPr lang="en-US" sz="1000" b="1" dirty="0" smtClean="0">
                <a:latin typeface="Century Gothic" pitchFamily="34" charset="0"/>
              </a:rPr>
              <a:t>Media</a:t>
            </a:r>
            <a:r>
              <a:rPr lang="ru-RU" sz="1000" b="1" dirty="0" smtClean="0">
                <a:latin typeface="Century Gothic" pitchFamily="34" charset="0"/>
              </a:rPr>
              <a:t>: </a:t>
            </a:r>
            <a:r>
              <a:rPr lang="ru-RU" sz="1000" dirty="0" err="1">
                <a:latin typeface="Century Gothic" pitchFamily="34" charset="0"/>
              </a:rPr>
              <a:t>медиапланирование</a:t>
            </a:r>
            <a:r>
              <a:rPr lang="ru-RU" sz="1000" dirty="0">
                <a:latin typeface="Century Gothic" pitchFamily="34" charset="0"/>
              </a:rPr>
              <a:t>, реализация и отчётность, посев  по</a:t>
            </a:r>
            <a:r>
              <a:rPr lang="en-US" sz="1000" dirty="0">
                <a:latin typeface="Century Gothic" pitchFamily="34" charset="0"/>
              </a:rPr>
              <a:t> </a:t>
            </a:r>
            <a:r>
              <a:rPr lang="ru-RU" sz="1000" dirty="0">
                <a:latin typeface="Century Gothic" pitchFamily="34" charset="0"/>
              </a:rPr>
              <a:t>тематическим </a:t>
            </a:r>
            <a:br>
              <a:rPr lang="ru-RU" sz="1000" dirty="0">
                <a:latin typeface="Century Gothic" pitchFamily="34" charset="0"/>
              </a:rPr>
            </a:br>
            <a:r>
              <a:rPr lang="ru-RU" sz="1000" dirty="0">
                <a:latin typeface="Century Gothic" pitchFamily="34" charset="0"/>
              </a:rPr>
              <a:t>сообществам и ТГБ, продвижение видео, </a:t>
            </a:r>
            <a:r>
              <a:rPr lang="ru-RU" sz="1000" dirty="0" err="1">
                <a:latin typeface="Century Gothic" pitchFamily="34" charset="0"/>
              </a:rPr>
              <a:t>лидогенерация</a:t>
            </a:r>
            <a:r>
              <a:rPr lang="ru-RU" sz="1000" dirty="0">
                <a:latin typeface="Century Gothic" pitchFamily="34" charset="0"/>
              </a:rPr>
              <a:t>,  </a:t>
            </a:r>
            <a:r>
              <a:rPr lang="ru-RU" sz="1000" dirty="0" err="1">
                <a:latin typeface="Century Gothic" pitchFamily="34" charset="0"/>
              </a:rPr>
              <a:t>нативная</a:t>
            </a:r>
            <a:r>
              <a:rPr lang="ru-RU" sz="1000" dirty="0">
                <a:latin typeface="Century Gothic" pitchFamily="34" charset="0"/>
              </a:rPr>
              <a:t> реклама, </a:t>
            </a:r>
            <a:br>
              <a:rPr lang="ru-RU" sz="1000" dirty="0">
                <a:latin typeface="Century Gothic" pitchFamily="34" charset="0"/>
              </a:rPr>
            </a:br>
            <a:r>
              <a:rPr lang="ru-RU" sz="1000" dirty="0">
                <a:latin typeface="Century Gothic" pitchFamily="34" charset="0"/>
              </a:rPr>
              <a:t>контекстная реклама.</a:t>
            </a:r>
            <a:r>
              <a:rPr lang="ru-RU" sz="1000" dirty="0" smtClean="0">
                <a:latin typeface="Century Gothic" pitchFamily="34" charset="0"/>
              </a:rPr>
              <a:t/>
            </a:r>
            <a:br>
              <a:rPr lang="ru-RU" sz="1000" dirty="0" smtClean="0">
                <a:latin typeface="Century Gothic" pitchFamily="34" charset="0"/>
              </a:rPr>
            </a:br>
            <a:endParaRPr lang="ru-RU" sz="1000" dirty="0">
              <a:latin typeface="Century Gothic" pitchFamily="34" charset="0"/>
            </a:endParaRPr>
          </a:p>
          <a:p>
            <a:r>
              <a:rPr lang="ru-RU" sz="1000" b="1" dirty="0" err="1" smtClean="0">
                <a:latin typeface="Century Gothic" pitchFamily="34" charset="0"/>
              </a:rPr>
              <a:t>Репутационный</a:t>
            </a:r>
            <a:r>
              <a:rPr lang="ru-RU" sz="1000" b="1" dirty="0" smtClean="0">
                <a:latin typeface="Century Gothic" pitchFamily="34" charset="0"/>
              </a:rPr>
              <a:t> менеджмент: </a:t>
            </a:r>
            <a:r>
              <a:rPr lang="ru-RU" sz="1000" dirty="0">
                <a:latin typeface="Century Gothic" pitchFamily="34" charset="0"/>
              </a:rPr>
              <a:t>м</a:t>
            </a:r>
            <a:r>
              <a:rPr lang="ru-RU" sz="1000" dirty="0" smtClean="0">
                <a:latin typeface="Century Gothic" pitchFamily="34" charset="0"/>
              </a:rPr>
              <a:t>ониторинг</a:t>
            </a:r>
            <a:r>
              <a:rPr lang="ru-RU" sz="1000" dirty="0">
                <a:latin typeface="Century Gothic" pitchFamily="34" charset="0"/>
              </a:rPr>
              <a:t>, работа с негативом, </a:t>
            </a:r>
            <a:r>
              <a:rPr lang="ru-RU" sz="1000" dirty="0" err="1">
                <a:latin typeface="Century Gothic" pitchFamily="34" charset="0"/>
              </a:rPr>
              <a:t>крауд</a:t>
            </a:r>
            <a:r>
              <a:rPr lang="ru-RU" sz="1000" dirty="0">
                <a:latin typeface="Century Gothic" pitchFamily="34" charset="0"/>
              </a:rPr>
              <a:t> </a:t>
            </a:r>
            <a:r>
              <a:rPr lang="ru-RU" sz="1000" dirty="0" smtClean="0">
                <a:latin typeface="Century Gothic" pitchFamily="34" charset="0"/>
              </a:rPr>
              <a:t>маркетинг.</a:t>
            </a:r>
            <a:br>
              <a:rPr lang="ru-RU" sz="1000" dirty="0" smtClean="0">
                <a:latin typeface="Century Gothic" pitchFamily="34" charset="0"/>
              </a:rPr>
            </a:br>
            <a:endParaRPr lang="ru-RU" sz="1000" dirty="0">
              <a:latin typeface="Century Gothic" pitchFamily="34" charset="0"/>
            </a:endParaRPr>
          </a:p>
          <a:p>
            <a:r>
              <a:rPr lang="ru-RU" sz="1000" b="1" dirty="0" smtClean="0">
                <a:latin typeface="Century Gothic" pitchFamily="34" charset="0"/>
              </a:rPr>
              <a:t>Аналитика:</a:t>
            </a:r>
            <a:r>
              <a:rPr lang="ru-RU" sz="1000" dirty="0" smtClean="0">
                <a:latin typeface="Century Gothic" pitchFamily="34" charset="0"/>
              </a:rPr>
              <a:t> конкуренты </a:t>
            </a:r>
            <a:r>
              <a:rPr lang="ru-RU" sz="1000" dirty="0">
                <a:latin typeface="Century Gothic" pitchFamily="34" charset="0"/>
              </a:rPr>
              <a:t>в </a:t>
            </a:r>
            <a:r>
              <a:rPr lang="en-US" sz="1000" dirty="0">
                <a:latin typeface="Century Gothic" panose="020B0502020202020204" pitchFamily="34" charset="0"/>
              </a:rPr>
              <a:t>Digital</a:t>
            </a:r>
            <a:r>
              <a:rPr lang="ru-RU" sz="1000" dirty="0">
                <a:latin typeface="Century Gothic" panose="020B0502020202020204" pitchFamily="34" charset="0"/>
              </a:rPr>
              <a:t>, мониторинг, аудит </a:t>
            </a:r>
            <a:r>
              <a:rPr lang="ru-RU" sz="1000" dirty="0" smtClean="0">
                <a:latin typeface="Century Gothic" pitchFamily="34" charset="0"/>
              </a:rPr>
              <a:t>сайтов.</a:t>
            </a:r>
            <a:br>
              <a:rPr lang="ru-RU" sz="1000" dirty="0" smtClean="0">
                <a:latin typeface="Century Gothic" pitchFamily="34" charset="0"/>
              </a:rPr>
            </a:br>
            <a:endParaRPr lang="ru-RU" sz="1000" dirty="0">
              <a:latin typeface="Century Gothic" pitchFamily="34" charset="0"/>
            </a:endParaRPr>
          </a:p>
          <a:p>
            <a:r>
              <a:rPr lang="ru-RU" sz="1000" b="1" dirty="0">
                <a:latin typeface="Century Gothic" panose="020B0502020202020204" pitchFamily="34" charset="0"/>
              </a:rPr>
              <a:t>Работа с </a:t>
            </a:r>
            <a:r>
              <a:rPr lang="ru-RU" sz="1000" b="1" dirty="0" err="1" smtClean="0">
                <a:latin typeface="Century Gothic" panose="020B0502020202020204" pitchFamily="34" charset="0"/>
              </a:rPr>
              <a:t>блогерами</a:t>
            </a:r>
            <a:r>
              <a:rPr lang="ru-RU" sz="1000" b="1" dirty="0" smtClean="0">
                <a:latin typeface="Century Gothic" panose="020B0502020202020204" pitchFamily="34" charset="0"/>
              </a:rPr>
              <a:t> </a:t>
            </a:r>
            <a:r>
              <a:rPr lang="ru-RU" sz="1000" b="1" dirty="0">
                <a:latin typeface="Century Gothic" panose="020B0502020202020204" pitchFamily="34" charset="0"/>
              </a:rPr>
              <a:t>и лидерами мнения </a:t>
            </a:r>
            <a:r>
              <a:rPr lang="ru-RU" sz="1000" dirty="0" smtClean="0">
                <a:latin typeface="Century Gothic" panose="020B0502020202020204" pitchFamily="34" charset="0"/>
              </a:rPr>
              <a:t>: тематическая </a:t>
            </a:r>
            <a:r>
              <a:rPr lang="ru-RU" sz="1000" dirty="0">
                <a:latin typeface="Century Gothic" panose="020B0502020202020204" pitchFamily="34" charset="0"/>
              </a:rPr>
              <a:t>подборка, работа </a:t>
            </a:r>
            <a:r>
              <a:rPr lang="ru-RU" sz="1000" dirty="0" smtClean="0">
                <a:latin typeface="Century Gothic" panose="020B0502020202020204" pitchFamily="34" charset="0"/>
              </a:rPr>
              <a:t/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на </a:t>
            </a:r>
            <a:r>
              <a:rPr lang="ru-RU" sz="1000" dirty="0">
                <a:latin typeface="Century Gothic" panose="020B0502020202020204" pitchFamily="34" charset="0"/>
              </a:rPr>
              <a:t>некоммерческих условиях, интеграция продукта (</a:t>
            </a:r>
            <a:r>
              <a:rPr lang="ru-RU" sz="1000" dirty="0" err="1">
                <a:latin typeface="Century Gothic" panose="020B0502020202020204" pitchFamily="34" charset="0"/>
              </a:rPr>
              <a:t>нативный</a:t>
            </a:r>
            <a:r>
              <a:rPr lang="ru-RU" sz="1000" dirty="0">
                <a:latin typeface="Century Gothic" panose="020B0502020202020204" pitchFamily="34" charset="0"/>
              </a:rPr>
              <a:t> и рекламный форматы), </a:t>
            </a:r>
            <a:r>
              <a:rPr lang="ru-RU" sz="1000" dirty="0" smtClean="0">
                <a:latin typeface="Century Gothic" pitchFamily="34" charset="0"/>
              </a:rPr>
              <a:t/>
            </a:r>
            <a:br>
              <a:rPr lang="ru-RU" sz="1000" dirty="0" smtClean="0">
                <a:latin typeface="Century Gothic" pitchFamily="34" charset="0"/>
              </a:rPr>
            </a:br>
            <a:r>
              <a:rPr lang="ru-RU" sz="1000" dirty="0" smtClean="0">
                <a:latin typeface="Century Gothic" pitchFamily="34" charset="0"/>
              </a:rPr>
              <a:t>спецпроекты.</a:t>
            </a:r>
            <a:br>
              <a:rPr lang="ru-RU" sz="1000" dirty="0" smtClean="0">
                <a:latin typeface="Century Gothic" pitchFamily="34" charset="0"/>
              </a:rPr>
            </a:br>
            <a:endParaRPr lang="ru-RU" sz="1000" dirty="0">
              <a:latin typeface="Century Gothic" pitchFamily="34" charset="0"/>
            </a:endParaRPr>
          </a:p>
          <a:p>
            <a:r>
              <a:rPr lang="ru-RU" sz="1000" b="1" dirty="0">
                <a:latin typeface="Century Gothic" pitchFamily="34" charset="0"/>
              </a:rPr>
              <a:t>Собственный </a:t>
            </a:r>
            <a:r>
              <a:rPr lang="en-US" sz="1000" b="1" dirty="0" smtClean="0">
                <a:latin typeface="Century Gothic" panose="020B0502020202020204" pitchFamily="34" charset="0"/>
              </a:rPr>
              <a:t>production</a:t>
            </a:r>
            <a:r>
              <a:rPr lang="ru-RU" sz="1000" dirty="0" smtClean="0">
                <a:latin typeface="Century Gothic" panose="020B0502020202020204" pitchFamily="34" charset="0"/>
              </a:rPr>
              <a:t>: </a:t>
            </a:r>
            <a:r>
              <a:rPr lang="en-US" sz="1000" dirty="0" smtClean="0">
                <a:latin typeface="Century Gothic" panose="020B0502020202020204" pitchFamily="34" charset="0"/>
              </a:rPr>
              <a:t>web</a:t>
            </a:r>
            <a:r>
              <a:rPr lang="ru-RU" sz="1000" dirty="0">
                <a:latin typeface="Century Gothic" panose="020B0502020202020204" pitchFamily="34" charset="0"/>
              </a:rPr>
              <a:t>, </a:t>
            </a:r>
            <a:r>
              <a:rPr lang="en-US" sz="1000" dirty="0">
                <a:latin typeface="Century Gothic" panose="020B0502020202020204" pitchFamily="34" charset="0"/>
              </a:rPr>
              <a:t>mobile</a:t>
            </a:r>
            <a:r>
              <a:rPr lang="ru-RU" sz="1000" dirty="0">
                <a:latin typeface="Century Gothic" panose="020B0502020202020204" pitchFamily="34" charset="0"/>
              </a:rPr>
              <a:t>, </a:t>
            </a:r>
            <a:r>
              <a:rPr lang="ru-RU" sz="1000" dirty="0" smtClean="0">
                <a:latin typeface="Century Gothic" panose="020B0502020202020204" pitchFamily="34" charset="0"/>
              </a:rPr>
              <a:t>видео</a:t>
            </a:r>
            <a:r>
              <a:rPr lang="ru-RU" sz="1000" dirty="0">
                <a:latin typeface="Century Gothic" panose="020B0502020202020204" pitchFamily="34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308" y="2381519"/>
            <a:ext cx="208196" cy="2081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003798"/>
            <a:ext cx="264841" cy="2648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98994"/>
            <a:ext cx="196692" cy="1966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rgbClr val="00ACA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060" y="1347614"/>
            <a:ext cx="188025" cy="1880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592807"/>
            <a:ext cx="208663" cy="20866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683644"/>
            <a:ext cx="264272" cy="26427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926962">
            <a:off x="7745029" y="1460147"/>
            <a:ext cx="107112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Bradley Hand ITC" panose="03070402050302030203" pitchFamily="66" charset="0"/>
              </a:rPr>
              <a:t>KPI:</a:t>
            </a:r>
          </a:p>
          <a:p>
            <a:r>
              <a:rPr lang="en-US" sz="800" b="1" dirty="0">
                <a:latin typeface="Bradley Hand ITC" panose="03070402050302030203" pitchFamily="66" charset="0"/>
              </a:rPr>
              <a:t>Engagement </a:t>
            </a:r>
            <a:r>
              <a:rPr lang="ru-RU" sz="800" b="1" dirty="0" smtClean="0">
                <a:latin typeface="Bradley Hand ITC" panose="03070402050302030203" pitchFamily="66" charset="0"/>
              </a:rPr>
              <a:t> </a:t>
            </a:r>
            <a:r>
              <a:rPr lang="en-US" sz="800" b="1" dirty="0" smtClean="0">
                <a:latin typeface="Bradley Hand ITC" panose="03070402050302030203" pitchFamily="66" charset="0"/>
              </a:rPr>
              <a:t>rate</a:t>
            </a:r>
            <a:endParaRPr lang="en-US" sz="800" b="1" dirty="0">
              <a:latin typeface="Bradley Hand ITC" panose="03070402050302030203" pitchFamily="66" charset="0"/>
            </a:endParaRPr>
          </a:p>
          <a:p>
            <a:r>
              <a:rPr lang="en-US" sz="800" b="1" dirty="0">
                <a:latin typeface="Bradley Hand ITC" panose="03070402050302030203" pitchFamily="66" charset="0"/>
              </a:rPr>
              <a:t>Leads</a:t>
            </a:r>
          </a:p>
          <a:p>
            <a:r>
              <a:rPr lang="en-US" sz="800" b="1" dirty="0">
                <a:latin typeface="Bradley Hand ITC" panose="03070402050302030203" pitchFamily="66" charset="0"/>
              </a:rPr>
              <a:t>CPA</a:t>
            </a:r>
          </a:p>
          <a:p>
            <a:r>
              <a:rPr lang="en-US" sz="800" b="1" dirty="0" smtClean="0">
                <a:latin typeface="Bradley Hand ITC" panose="03070402050302030203" pitchFamily="66" charset="0"/>
              </a:rPr>
              <a:t>CTR</a:t>
            </a:r>
            <a:endParaRPr lang="ru-RU" sz="800" b="1" dirty="0"/>
          </a:p>
        </p:txBody>
      </p:sp>
    </p:spTree>
    <p:extLst>
      <p:ext uri="{BB962C8B-B14F-4D97-AF65-F5344CB8AC3E}">
        <p14:creationId xmlns:p14="http://schemas.microsoft.com/office/powerpoint/2010/main" val="205845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1" b="3143"/>
          <a:stretch/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3928" y="339502"/>
            <a:ext cx="43220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entury Gothic" panose="020B0502020202020204" pitchFamily="34" charset="0"/>
              </a:rPr>
              <a:t>Pro-Vision</a:t>
            </a:r>
            <a:r>
              <a:rPr lang="ru-RU" sz="1400" dirty="0" smtClean="0">
                <a:latin typeface="Century Gothic" panose="020B0502020202020204" pitchFamily="34" charset="0"/>
              </a:rPr>
              <a:t> </a:t>
            </a:r>
            <a:r>
              <a:rPr lang="en-US" sz="1400" dirty="0" smtClean="0">
                <a:latin typeface="Century Gothic" panose="020B0502020202020204" pitchFamily="34" charset="0"/>
              </a:rPr>
              <a:t>Production</a:t>
            </a:r>
            <a:r>
              <a:rPr lang="ru-RU" sz="1400" dirty="0" smtClean="0">
                <a:latin typeface="Century Gothic" panose="020B0502020202020204" pitchFamily="34" charset="0"/>
              </a:rPr>
              <a:t> – это подразделение,</a:t>
            </a:r>
            <a:br>
              <a:rPr lang="ru-RU" sz="1400" dirty="0" smtClean="0">
                <a:latin typeface="Century Gothic" panose="020B0502020202020204" pitchFamily="34" charset="0"/>
              </a:rPr>
            </a:br>
            <a:r>
              <a:rPr lang="ru-RU" sz="1400" dirty="0" smtClean="0">
                <a:latin typeface="Century Gothic" panose="020B0502020202020204" pitchFamily="34" charset="0"/>
              </a:rPr>
              <a:t>оказывающее полный спектр услуг в области</a:t>
            </a:r>
            <a:br>
              <a:rPr lang="ru-RU" sz="1400" dirty="0" smtClean="0">
                <a:latin typeface="Century Gothic" panose="020B0502020202020204" pitchFamily="34" charset="0"/>
              </a:rPr>
            </a:br>
            <a:r>
              <a:rPr lang="ru-RU" sz="1400" dirty="0" smtClean="0">
                <a:latin typeface="Century Gothic" panose="020B0502020202020204" pitchFamily="34" charset="0"/>
              </a:rPr>
              <a:t>дизайна и производства рекламной,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полиграфической и сувенирной продукции.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556323" y="1563638"/>
            <a:ext cx="2231701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Дизайн и креативные</a:t>
            </a:r>
          </a:p>
          <a:p>
            <a:r>
              <a:rPr lang="ru-RU" sz="1400" dirty="0">
                <a:latin typeface="Century Gothic" panose="020B0502020202020204" pitchFamily="34" charset="0"/>
              </a:rPr>
              <a:t>р</a:t>
            </a:r>
            <a:r>
              <a:rPr lang="ru-RU" sz="1400" dirty="0" smtClean="0">
                <a:latin typeface="Century Gothic" panose="020B0502020202020204" pitchFamily="34" charset="0"/>
              </a:rPr>
              <a:t>ешения</a:t>
            </a:r>
            <a:endParaRPr lang="ru-RU" sz="1000" dirty="0" smtClean="0">
              <a:latin typeface="Century Gothic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Экспо-дизайн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Печатная продукция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err="1" smtClean="0">
                <a:latin typeface="Century Gothic" panose="020B0502020202020204" pitchFamily="34" charset="0"/>
              </a:rPr>
              <a:t>Брендирование</a:t>
            </a:r>
            <a:endParaRPr lang="ru-RU" sz="1000" dirty="0" smtClean="0">
              <a:latin typeface="Century Gothic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Визуальные концепции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Фирменная символика 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и стандарты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Интерактивные презентации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Верстка многополосных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и электронных изданий, 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en-US" sz="1000" dirty="0" smtClean="0">
                <a:latin typeface="Century Gothic" panose="020B0502020202020204" pitchFamily="34" charset="0"/>
              </a:rPr>
              <a:t>flash-</a:t>
            </a:r>
            <a:r>
              <a:rPr lang="ru-RU" sz="1000" dirty="0" smtClean="0">
                <a:latin typeface="Century Gothic" panose="020B0502020202020204" pitchFamily="34" charset="0"/>
              </a:rPr>
              <a:t>анимация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Разработка упаковки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err="1" smtClean="0">
                <a:latin typeface="Century Gothic" panose="020B0502020202020204" pitchFamily="34" charset="0"/>
              </a:rPr>
              <a:t>Продакшн</a:t>
            </a:r>
            <a:r>
              <a:rPr lang="ru-RU" sz="1000" dirty="0" smtClean="0">
                <a:latin typeface="Century Gothic" panose="020B0502020202020204" pitchFamily="34" charset="0"/>
              </a:rPr>
              <a:t> и </a:t>
            </a:r>
            <a:r>
              <a:rPr lang="ru-RU" sz="1000" dirty="0" err="1" smtClean="0">
                <a:latin typeface="Century Gothic" panose="020B0502020202020204" pitchFamily="34" charset="0"/>
              </a:rPr>
              <a:t>брендинг</a:t>
            </a:r>
            <a:endParaRPr lang="ru-RU" sz="1000" dirty="0" smtClean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6614" y="1563638"/>
            <a:ext cx="3591048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>
                <a:latin typeface="Century Gothic" panose="020B0502020202020204" pitchFamily="34" charset="0"/>
              </a:rPr>
              <a:t>Продакшн</a:t>
            </a:r>
            <a:r>
              <a:rPr lang="ru-RU" sz="1400" dirty="0" smtClean="0">
                <a:latin typeface="Century Gothic" panose="020B0502020202020204" pitchFamily="34" charset="0"/>
              </a:rPr>
              <a:t> и </a:t>
            </a:r>
            <a:r>
              <a:rPr lang="ru-RU" sz="1400" dirty="0" err="1" smtClean="0">
                <a:latin typeface="Century Gothic" panose="020B0502020202020204" pitchFamily="34" charset="0"/>
              </a:rPr>
              <a:t>брендинг</a:t>
            </a:r>
            <a:endParaRPr lang="ru-RU" sz="1400" dirty="0">
              <a:latin typeface="Century Gothic" panose="020B0502020202020204" pitchFamily="34" charset="0"/>
            </a:endParaRPr>
          </a:p>
          <a:p>
            <a:endParaRPr lang="ru-RU" sz="1000" b="1" dirty="0" smtClean="0">
              <a:latin typeface="Century Gothic" panose="020B0502020202020204" pitchFamily="34" charset="0"/>
            </a:endParaRPr>
          </a:p>
          <a:p>
            <a:r>
              <a:rPr lang="ru-RU" sz="1000" b="1" dirty="0" smtClean="0">
                <a:latin typeface="Century Gothic" panose="020B0502020202020204" pitchFamily="34" charset="0"/>
              </a:rPr>
              <a:t>Печатная продукция: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Цифровая и офсетная печать,</a:t>
            </a:r>
            <a:endParaRPr lang="ru-RU" sz="1000" dirty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широкоформатная и интерьерная</a:t>
            </a:r>
          </a:p>
          <a:p>
            <a:r>
              <a:rPr lang="ru-RU" sz="1000" dirty="0">
                <a:latin typeface="Century Gothic" panose="020B0502020202020204" pitchFamily="34" charset="0"/>
              </a:rPr>
              <a:t>п</a:t>
            </a:r>
            <a:r>
              <a:rPr lang="ru-RU" sz="1000" dirty="0" smtClean="0">
                <a:latin typeface="Century Gothic" panose="020B0502020202020204" pitchFamily="34" charset="0"/>
              </a:rPr>
              <a:t>ечать.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endParaRPr lang="ru-RU" sz="1000" dirty="0" smtClean="0">
              <a:latin typeface="Century Gothic" panose="020B0502020202020204" pitchFamily="34" charset="0"/>
            </a:endParaRPr>
          </a:p>
          <a:p>
            <a:r>
              <a:rPr lang="ru-RU" sz="1000" b="1" dirty="0" smtClean="0">
                <a:latin typeface="Century Gothic" panose="020B0502020202020204" pitchFamily="34" charset="0"/>
              </a:rPr>
              <a:t>Изготовление рекламных носителей</a:t>
            </a:r>
            <a:r>
              <a:rPr lang="ru-RU" sz="1000" dirty="0" smtClean="0">
                <a:latin typeface="Century Gothic" panose="020B0502020202020204" pitchFamily="34" charset="0"/>
              </a:rPr>
              <a:t>: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Рекламные баннеры, </a:t>
            </a:r>
            <a:r>
              <a:rPr lang="ru-RU" sz="1000" dirty="0" err="1" smtClean="0">
                <a:latin typeface="Century Gothic" panose="020B0502020202020204" pitchFamily="34" charset="0"/>
              </a:rPr>
              <a:t>штендеры</a:t>
            </a:r>
            <a:r>
              <a:rPr lang="ru-RU" sz="1000" dirty="0" smtClean="0">
                <a:latin typeface="Century Gothic" panose="020B0502020202020204" pitchFamily="34" charset="0"/>
              </a:rPr>
              <a:t> (стрит-</a:t>
            </a:r>
            <a:r>
              <a:rPr lang="ru-RU" sz="1000" dirty="0" err="1" smtClean="0">
                <a:latin typeface="Century Gothic" panose="020B0502020202020204" pitchFamily="34" charset="0"/>
              </a:rPr>
              <a:t>лайны</a:t>
            </a:r>
            <a:r>
              <a:rPr lang="ru-RU" sz="1000" dirty="0" smtClean="0">
                <a:latin typeface="Century Gothic" panose="020B0502020202020204" pitchFamily="34" charset="0"/>
              </a:rPr>
              <a:t>),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световые короба (</a:t>
            </a:r>
            <a:r>
              <a:rPr lang="ru-RU" sz="1000" dirty="0" err="1" smtClean="0">
                <a:latin typeface="Century Gothic" panose="020B0502020202020204" pitchFamily="34" charset="0"/>
              </a:rPr>
              <a:t>лайт</a:t>
            </a:r>
            <a:r>
              <a:rPr lang="ru-RU" sz="1000" dirty="0" smtClean="0">
                <a:latin typeface="Century Gothic" panose="020B0502020202020204" pitchFamily="34" charset="0"/>
              </a:rPr>
              <a:t>-боксы), объемные буквы,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таблички, информационные стенды, рекламные 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щиты (</a:t>
            </a:r>
            <a:r>
              <a:rPr lang="ru-RU" sz="1000" dirty="0" err="1" smtClean="0">
                <a:latin typeface="Century Gothic" panose="020B0502020202020204" pitchFamily="34" charset="0"/>
              </a:rPr>
              <a:t>билборды</a:t>
            </a:r>
            <a:r>
              <a:rPr lang="ru-RU" sz="1000" dirty="0" smtClean="0">
                <a:latin typeface="Century Gothic" panose="020B0502020202020204" pitchFamily="34" charset="0"/>
              </a:rPr>
              <a:t>), рекламные вывески,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сложные рекламные конструкции.</a:t>
            </a:r>
          </a:p>
          <a:p>
            <a:endParaRPr lang="ru-RU" sz="1000" dirty="0">
              <a:latin typeface="Century Gothic" panose="020B0502020202020204" pitchFamily="34" charset="0"/>
            </a:endParaRPr>
          </a:p>
          <a:p>
            <a:r>
              <a:rPr lang="ru-RU" sz="1000" b="1" dirty="0" err="1" smtClean="0">
                <a:latin typeface="Century Gothic" panose="020B0502020202020204" pitchFamily="34" charset="0"/>
              </a:rPr>
              <a:t>Брендирование</a:t>
            </a:r>
            <a:r>
              <a:rPr lang="ru-RU" sz="1000" b="1" dirty="0" smtClean="0">
                <a:latin typeface="Century Gothic" panose="020B0502020202020204" pitchFamily="34" charset="0"/>
              </a:rPr>
              <a:t> сувенирной продукции:</a:t>
            </a:r>
            <a:r>
              <a:rPr lang="ru-RU" sz="1000" dirty="0" smtClean="0">
                <a:latin typeface="Century Gothic" panose="020B0502020202020204" pitchFamily="34" charset="0"/>
              </a:rPr>
              <a:t/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err="1" smtClean="0">
                <a:latin typeface="Century Gothic" panose="020B0502020202020204" pitchFamily="34" charset="0"/>
              </a:rPr>
              <a:t>шелкография</a:t>
            </a:r>
            <a:r>
              <a:rPr lang="ru-RU" sz="1000" dirty="0" smtClean="0">
                <a:latin typeface="Century Gothic" panose="020B0502020202020204" pitchFamily="34" charset="0"/>
              </a:rPr>
              <a:t>, </a:t>
            </a:r>
            <a:r>
              <a:rPr lang="ru-RU" sz="1000" dirty="0" err="1" smtClean="0">
                <a:latin typeface="Century Gothic" panose="020B0502020202020204" pitchFamily="34" charset="0"/>
              </a:rPr>
              <a:t>тампо</a:t>
            </a:r>
            <a:r>
              <a:rPr lang="ru-RU" sz="1000" dirty="0" smtClean="0">
                <a:latin typeface="Century Gothic" panose="020B0502020202020204" pitchFamily="34" charset="0"/>
              </a:rPr>
              <a:t>-печать, тиснение, гравировка,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err="1" smtClean="0">
                <a:latin typeface="Century Gothic" panose="020B0502020202020204" pitchFamily="34" charset="0"/>
              </a:rPr>
              <a:t>термо</a:t>
            </a:r>
            <a:r>
              <a:rPr lang="ru-RU" sz="1000" dirty="0" smtClean="0">
                <a:latin typeface="Century Gothic" panose="020B0502020202020204" pitchFamily="34" charset="0"/>
              </a:rPr>
              <a:t>-трансфер, УФ-печать, шевроны, </a:t>
            </a:r>
            <a:r>
              <a:rPr lang="ru-RU" sz="1000" dirty="0" err="1" smtClean="0">
                <a:latin typeface="Century Gothic" panose="020B0502020202020204" pitchFamily="34" charset="0"/>
              </a:rPr>
              <a:t>шильды</a:t>
            </a:r>
            <a:r>
              <a:rPr lang="ru-RU" sz="1000" dirty="0" smtClean="0">
                <a:latin typeface="Century Gothic" panose="020B0502020202020204" pitchFamily="34" charset="0"/>
              </a:rPr>
              <a:t>, 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фигурные </a:t>
            </a:r>
            <a:r>
              <a:rPr lang="ru-RU" sz="1000" dirty="0" err="1" smtClean="0">
                <a:latin typeface="Century Gothic" panose="020B0502020202020204" pitchFamily="34" charset="0"/>
              </a:rPr>
              <a:t>стикеры</a:t>
            </a:r>
            <a:r>
              <a:rPr lang="ru-RU" sz="1000" dirty="0" smtClean="0">
                <a:latin typeface="Century Gothic" panose="020B0502020202020204" pitchFamily="34" charset="0"/>
              </a:rPr>
              <a:t> и т.п.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61494" y="4025265"/>
            <a:ext cx="27061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Корпоративные подарки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Разработка и производство подарков</a:t>
            </a:r>
            <a:r>
              <a:rPr lang="ru-RU" sz="1000" dirty="0">
                <a:latin typeface="Century Gothic" panose="020B0502020202020204" pitchFamily="34" charset="0"/>
              </a:rPr>
              <a:t/>
            </a:r>
            <a:br>
              <a:rPr lang="ru-RU" sz="1000" dirty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для креативных рассылок, праздников,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мероприятий и т.д.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6" y="77395"/>
            <a:ext cx="1561226" cy="163025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9744" y="615525"/>
            <a:ext cx="13644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Визуальный</a:t>
            </a:r>
            <a:endParaRPr lang="en-US" sz="16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маркетинг</a:t>
            </a:r>
            <a:endParaRPr lang="ru-RU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50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9" t="5373" b="5056"/>
          <a:stretch/>
        </p:blipFill>
        <p:spPr>
          <a:xfrm>
            <a:off x="-108520" y="0"/>
            <a:ext cx="9252519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0400" y="268784"/>
            <a:ext cx="584807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Стратегический маркетинг – разработка плана мероприятий,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через все коммуникационные каналы, по продвижению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продукта или бренда.</a:t>
            </a:r>
          </a:p>
          <a:p>
            <a:endParaRPr lang="ru-RU" sz="12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Департамент стратегического маркетинга разрабатывает стратегии под конкретные 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задачи и цели клиента.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1" y="51470"/>
            <a:ext cx="2254901" cy="217601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2342" y="903862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Стратегический маркетинг</a:t>
            </a:r>
            <a:endParaRPr lang="ru-RU" sz="1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81352" y="1657350"/>
            <a:ext cx="586712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 smtClean="0">
                <a:latin typeface="Century Gothic" pitchFamily="34" charset="0"/>
              </a:rPr>
              <a:t>Разработка комплексных стратегий: </a:t>
            </a:r>
            <a:r>
              <a:rPr lang="en-US" sz="1000" dirty="0" smtClean="0">
                <a:latin typeface="Century Gothic" pitchFamily="34" charset="0"/>
              </a:rPr>
              <a:t>PR + Internet marketing, Paid media,</a:t>
            </a:r>
          </a:p>
          <a:p>
            <a:r>
              <a:rPr lang="en-US" sz="1000" dirty="0">
                <a:latin typeface="Century Gothic" pitchFamily="34" charset="0"/>
              </a:rPr>
              <a:t> </a:t>
            </a:r>
            <a:r>
              <a:rPr lang="en-US" sz="1000" dirty="0" smtClean="0">
                <a:latin typeface="Century Gothic" pitchFamily="34" charset="0"/>
              </a:rPr>
              <a:t>    Programmatic, E-mail marketing, Content marketing</a:t>
            </a:r>
            <a:r>
              <a:rPr lang="ru-RU" sz="1000" dirty="0" smtClean="0">
                <a:latin typeface="Century Gothic" pitchFamily="34" charset="0"/>
              </a:rPr>
              <a:t/>
            </a:r>
            <a:br>
              <a:rPr lang="ru-RU" sz="1000" dirty="0" smtClean="0">
                <a:latin typeface="Century Gothic" pitchFamily="34" charset="0"/>
              </a:rPr>
            </a:br>
            <a:endParaRPr lang="ru-RU" sz="1000" dirty="0" smtClean="0">
              <a:latin typeface="Century Gothic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 smtClean="0">
                <a:latin typeface="Century Gothic" pitchFamily="34" charset="0"/>
              </a:rPr>
              <a:t>Разработка стимулирующих продажи мероприятий</a:t>
            </a:r>
            <a:r>
              <a:rPr lang="en-US" sz="1000" b="1" dirty="0" smtClean="0">
                <a:latin typeface="Century Gothic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latin typeface="Century Gothic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 smtClean="0">
                <a:latin typeface="Century Gothic" pitchFamily="34" charset="0"/>
              </a:rPr>
              <a:t>Комплексный анализ позиционирования и цен</a:t>
            </a:r>
            <a:r>
              <a:rPr lang="ru-RU" sz="1000" dirty="0" smtClean="0">
                <a:latin typeface="Century Gothic" pitchFamily="34" charset="0"/>
              </a:rPr>
              <a:t/>
            </a:r>
            <a:br>
              <a:rPr lang="ru-RU" sz="1000" dirty="0" smtClean="0">
                <a:latin typeface="Century Gothic" pitchFamily="34" charset="0"/>
              </a:rPr>
            </a:br>
            <a:endParaRPr lang="ru-RU" sz="1000" dirty="0" smtClean="0">
              <a:latin typeface="Century Gothic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 smtClean="0">
                <a:latin typeface="Century Gothic" panose="020B0502020202020204" pitchFamily="34" charset="0"/>
              </a:rPr>
              <a:t>Разработка нестандартных проектов, </a:t>
            </a:r>
            <a:r>
              <a:rPr lang="ru-RU" sz="1000" dirty="0" smtClean="0">
                <a:latin typeface="Century Gothic" panose="020B0502020202020204" pitchFamily="34" charset="0"/>
              </a:rPr>
              <a:t>направленных на стимуляцию продаж или корректировку текущего позиционирования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endParaRPr lang="ru-RU" sz="1000" dirty="0" smtClean="0">
              <a:latin typeface="Century Gothic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 smtClean="0">
                <a:latin typeface="Century Gothic" pitchFamily="34" charset="0"/>
              </a:rPr>
              <a:t>Разработка комплексных стратегий по выводу новых продуктов на рынок</a:t>
            </a:r>
            <a:endParaRPr lang="en-US" sz="1000" dirty="0" smtClean="0">
              <a:latin typeface="Century Gothic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 smtClean="0">
              <a:latin typeface="Century Gothic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 smtClean="0">
                <a:latin typeface="Century Gothic" panose="020B0502020202020204" pitchFamily="34" charset="0"/>
              </a:rPr>
              <a:t>Проведение маркетинговых исследований</a:t>
            </a:r>
            <a:endParaRPr lang="ru-RU" sz="1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0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7235" y="147285"/>
            <a:ext cx="20185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СХЕМА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РАБОТЫ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КОМПАНИИ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8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889" y="156577"/>
            <a:ext cx="1758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НАШИ 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КОНТАКТЫ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9354" y="1275606"/>
            <a:ext cx="26757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Тел.: (495) 221 6912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Факс: (495) 221 6914</a:t>
            </a:r>
          </a:p>
          <a:p>
            <a:r>
              <a:rPr lang="en-US" sz="1200" dirty="0" smtClean="0">
                <a:latin typeface="Century Gothic" panose="020B0502020202020204" pitchFamily="34" charset="0"/>
              </a:rPr>
              <a:t>E-mail</a:t>
            </a:r>
            <a:r>
              <a:rPr lang="ru-RU" sz="1200" dirty="0" smtClean="0">
                <a:latin typeface="Century Gothic" panose="020B0502020202020204" pitchFamily="34" charset="0"/>
              </a:rPr>
              <a:t>: </a:t>
            </a:r>
            <a:r>
              <a:rPr lang="en-US" sz="1200" dirty="0" smtClean="0">
                <a:latin typeface="Century Gothic" panose="020B0502020202020204" pitchFamily="34" charset="0"/>
              </a:rPr>
              <a:t>info@pvc.ru</a:t>
            </a:r>
            <a:endParaRPr lang="ru-RU" sz="1200" dirty="0" smtClean="0">
              <a:latin typeface="Century Gothic" panose="020B0502020202020204" pitchFamily="34" charset="0"/>
            </a:endParaRPr>
          </a:p>
          <a:p>
            <a:endParaRPr lang="ru-RU" sz="1200" dirty="0" smtClean="0">
              <a:latin typeface="Century Gothic" panose="020B0502020202020204" pitchFamily="34" charset="0"/>
            </a:endParaRPr>
          </a:p>
          <a:p>
            <a:r>
              <a:rPr lang="ru-RU" sz="1200" dirty="0" smtClean="0">
                <a:latin typeface="Century Gothic" panose="020B0502020202020204" pitchFamily="34" charset="0"/>
              </a:rPr>
              <a:t>Наш адрес:</a:t>
            </a:r>
          </a:p>
          <a:p>
            <a:r>
              <a:rPr lang="ru-RU" sz="1200" dirty="0" err="1" smtClean="0">
                <a:latin typeface="Century Gothic" panose="020B0502020202020204" pitchFamily="34" charset="0"/>
              </a:rPr>
              <a:t>Новоданиловская</a:t>
            </a:r>
            <a:r>
              <a:rPr lang="ru-RU" sz="1200" dirty="0" smtClean="0">
                <a:latin typeface="Century Gothic" panose="020B0502020202020204" pitchFamily="34" charset="0"/>
              </a:rPr>
              <a:t> набережная, 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дом 6, БЦ «Данилов Плаза»</a:t>
            </a:r>
          </a:p>
          <a:p>
            <a:endParaRPr lang="ru-RU" sz="1200" dirty="0">
              <a:latin typeface="Century Gothic" panose="020B0502020202020204" pitchFamily="34" charset="0"/>
            </a:endParaRPr>
          </a:p>
          <a:p>
            <a:r>
              <a:rPr lang="en-US" sz="1200" dirty="0" smtClean="0">
                <a:latin typeface="Century Gothic" panose="020B0502020202020204" pitchFamily="34" charset="0"/>
              </a:rPr>
              <a:t>URL – www.pvc.ru</a:t>
            </a:r>
            <a:endParaRPr lang="ru-RU" sz="1200" dirty="0" smtClean="0">
              <a:latin typeface="Century Gothic" panose="020B0502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9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X:\PRODUCTION DESIGN\Клиенты\2016\Юлия\последний слайд  pro vis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34166"/>
            <a:ext cx="1797824" cy="17978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8434" y="3491185"/>
            <a:ext cx="1600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chemeClr val="bg1"/>
                </a:solidFill>
                <a:latin typeface="Century Gothic" panose="020B0502020202020204" pitchFamily="34" charset="0"/>
              </a:rPr>
              <a:t>СПАСИБО!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36" y="4024858"/>
            <a:ext cx="1169424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94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CA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50625" y="651341"/>
            <a:ext cx="56268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ВЕДУЩЕЕ РОССИЙСКОЕ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АГЕНТСТВО ИНТЕГРИРОВАННЫХ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МАРКЕТИНГОВЫХ</a:t>
            </a:r>
            <a:r>
              <a:rPr 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КОММУНИКАЦИЙ</a:t>
            </a:r>
            <a:endParaRPr lang="ru-RU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0625" y="1995686"/>
            <a:ext cx="50577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Предоставляет услуги по следующим направлениям: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PR</a:t>
            </a:r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Event</a:t>
            </a:r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маркетинг, </a:t>
            </a:r>
            <a:r>
              <a:rPr lang="en-US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Digital</a:t>
            </a:r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-коммуникации,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Визуальный маркетинг, Мониторинг и анализ СМИ</a:t>
            </a:r>
            <a:endParaRPr lang="ru-RU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625" y="3180606"/>
            <a:ext cx="37866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ПЕРВОЕ В РОССИИ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ОНЛАЙН </a:t>
            </a:r>
            <a:r>
              <a:rPr 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PR</a:t>
            </a:r>
            <a:r>
              <a:rPr lang="ru-RU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-АГЕНТСТВО</a:t>
            </a:r>
            <a:endParaRPr lang="ru-RU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55154"/>
            <a:ext cx="952500" cy="9525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47814"/>
            <a:ext cx="952500" cy="9525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4" t="22249"/>
          <a:stretch/>
        </p:blipFill>
        <p:spPr>
          <a:xfrm>
            <a:off x="0" y="-10372"/>
            <a:ext cx="2195736" cy="22126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04873" y="453315"/>
            <a:ext cx="4432624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1998</a:t>
            </a:r>
            <a:r>
              <a:rPr lang="ru-RU" dirty="0" smtClean="0">
                <a:latin typeface="Century Gothic" panose="020B0502020202020204" pitchFamily="34" charset="0"/>
              </a:rPr>
              <a:t> год – основание компании</a:t>
            </a:r>
          </a:p>
          <a:p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en-US" sz="1400" dirty="0" smtClean="0">
                <a:latin typeface="Century Gothic" panose="020B0502020202020204" pitchFamily="34" charset="0"/>
              </a:rPr>
              <a:t>Pro-Vision </a:t>
            </a:r>
            <a:r>
              <a:rPr lang="en-US" sz="1400" dirty="0">
                <a:latin typeface="Century Gothic" panose="020B0502020202020204" pitchFamily="34" charset="0"/>
              </a:rPr>
              <a:t>Communications </a:t>
            </a:r>
            <a:r>
              <a:rPr lang="ru-RU" sz="1400" dirty="0">
                <a:latin typeface="Century Gothic" panose="020B0502020202020204" pitchFamily="34" charset="0"/>
              </a:rPr>
              <a:t>входит</a:t>
            </a:r>
          </a:p>
          <a:p>
            <a:r>
              <a:rPr lang="ru-RU" sz="1400" dirty="0">
                <a:latin typeface="Century Gothic" panose="020B0502020202020204" pitchFamily="34" charset="0"/>
              </a:rPr>
              <a:t>в глобальный рейтинг </a:t>
            </a:r>
            <a:r>
              <a:rPr lang="en-US" sz="1400" dirty="0">
                <a:latin typeface="Century Gothic" panose="020B0502020202020204" pitchFamily="34" charset="0"/>
              </a:rPr>
              <a:t>Holmes Report</a:t>
            </a:r>
            <a:r>
              <a:rPr lang="ru-RU" sz="1400" dirty="0">
                <a:latin typeface="Century Gothic" panose="020B0502020202020204" pitchFamily="34" charset="0"/>
              </a:rPr>
              <a:t> </a:t>
            </a:r>
            <a:r>
              <a:rPr lang="en-US" sz="1400" dirty="0">
                <a:latin typeface="Century Gothic" panose="020B0502020202020204" pitchFamily="34" charset="0"/>
              </a:rPr>
              <a:t>‘</a:t>
            </a:r>
            <a:r>
              <a:rPr lang="ru-RU" sz="1400" dirty="0">
                <a:latin typeface="Century Gothic" panose="020B0502020202020204" pitchFamily="34" charset="0"/>
              </a:rPr>
              <a:t>ТОП-250 </a:t>
            </a:r>
          </a:p>
          <a:p>
            <a:r>
              <a:rPr lang="en-US" sz="1400" dirty="0">
                <a:latin typeface="Century Gothic" panose="020B0502020202020204" pitchFamily="34" charset="0"/>
              </a:rPr>
              <a:t>Major Global PR-agencies</a:t>
            </a:r>
            <a:r>
              <a:rPr lang="en-US" sz="1400" dirty="0" smtClean="0">
                <a:latin typeface="Century Gothic" panose="020B0502020202020204" pitchFamily="34" charset="0"/>
              </a:rPr>
              <a:t>’</a:t>
            </a:r>
            <a:endParaRPr lang="ru-RU" sz="1400" dirty="0" smtClean="0">
              <a:latin typeface="Century Gothic" panose="020B0502020202020204" pitchFamily="34" charset="0"/>
            </a:endParaRPr>
          </a:p>
          <a:p>
            <a:endParaRPr lang="ru-RU" sz="1400" dirty="0">
              <a:latin typeface="Century Gothic" panose="020B0502020202020204" pitchFamily="34" charset="0"/>
            </a:endParaRPr>
          </a:p>
          <a:p>
            <a:r>
              <a:rPr lang="ru-RU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21</a:t>
            </a:r>
            <a:r>
              <a:rPr lang="ru-RU" dirty="0" smtClean="0">
                <a:latin typeface="Century Gothic" panose="020B0502020202020204" pitchFamily="34" charset="0"/>
              </a:rPr>
              <a:t> год </a:t>
            </a:r>
            <a:r>
              <a:rPr lang="ru-RU" dirty="0">
                <a:latin typeface="Century Gothic" panose="020B0502020202020204" pitchFamily="34" charset="0"/>
              </a:rPr>
              <a:t>на коммуникационном </a:t>
            </a:r>
          </a:p>
          <a:p>
            <a:r>
              <a:rPr lang="ru-RU" dirty="0">
                <a:latin typeface="Century Gothic" panose="020B0502020202020204" pitchFamily="34" charset="0"/>
              </a:rPr>
              <a:t>рынке России и СНГ</a:t>
            </a:r>
          </a:p>
          <a:p>
            <a:endParaRPr lang="ru-RU" sz="1400" dirty="0">
              <a:latin typeface="Century Gothic" panose="020B0502020202020204" pitchFamily="34" charset="0"/>
            </a:endParaRPr>
          </a:p>
          <a:p>
            <a:r>
              <a:rPr lang="ru-RU" sz="1400" dirty="0" smtClean="0">
                <a:latin typeface="Century Gothic" panose="020B0502020202020204" pitchFamily="34" charset="0"/>
              </a:rPr>
              <a:t>Наличие виртуальных офисов в 6 регионах РФ,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а также сотрудников в Казахстане, на Украине</a:t>
            </a:r>
          </a:p>
          <a:p>
            <a:endParaRPr lang="ru-RU" sz="1400" dirty="0">
              <a:latin typeface="Century Gothic" panose="020B0502020202020204" pitchFamily="34" charset="0"/>
            </a:endParaRPr>
          </a:p>
          <a:p>
            <a:r>
              <a:rPr lang="ru-RU" dirty="0">
                <a:latin typeface="Century Gothic" panose="020B0502020202020204" pitchFamily="34" charset="0"/>
              </a:rPr>
              <a:t>Головной офис в Москве</a:t>
            </a:r>
          </a:p>
          <a:p>
            <a:r>
              <a:rPr lang="ru-RU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75</a:t>
            </a:r>
            <a:r>
              <a:rPr lang="ru-RU" dirty="0" smtClean="0">
                <a:latin typeface="Century Gothic" panose="020B0502020202020204" pitchFamily="34" charset="0"/>
              </a:rPr>
              <a:t> сотрудников</a:t>
            </a:r>
          </a:p>
          <a:p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ru-RU" sz="1400" dirty="0" smtClean="0">
                <a:latin typeface="Century Gothic" panose="020B0502020202020204" pitchFamily="34" charset="0"/>
              </a:rPr>
              <a:t>Член </a:t>
            </a:r>
            <a:r>
              <a:rPr lang="ru-RU" sz="1400" dirty="0">
                <a:latin typeface="Century Gothic" panose="020B0502020202020204" pitchFamily="34" charset="0"/>
              </a:rPr>
              <a:t>независимой ассоциации</a:t>
            </a:r>
          </a:p>
          <a:p>
            <a:r>
              <a:rPr lang="ru-RU" sz="1400" dirty="0">
                <a:latin typeface="Century Gothic" panose="020B0502020202020204" pitchFamily="34" charset="0"/>
              </a:rPr>
              <a:t>коммуникационных агентств </a:t>
            </a:r>
            <a:r>
              <a:rPr lang="en-US" sz="1400" dirty="0">
                <a:latin typeface="Century Gothic" panose="020B0502020202020204" pitchFamily="34" charset="0"/>
              </a:rPr>
              <a:t>Global </a:t>
            </a:r>
            <a:r>
              <a:rPr lang="en-US" sz="1400" dirty="0" smtClean="0">
                <a:latin typeface="Century Gothic" panose="020B0502020202020204" pitchFamily="34" charset="0"/>
              </a:rPr>
              <a:t>Fluency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7504" y="51470"/>
            <a:ext cx="14401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ЕЖЕГОДНО</a:t>
            </a:r>
            <a:endParaRPr lang="en-US" sz="14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ВХОДИТ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 РЕЙТИНГ</a:t>
            </a:r>
          </a:p>
          <a:p>
            <a:endParaRPr lang="ru-RU" sz="14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r"/>
            <a:r>
              <a:rPr lang="en-US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HOLMES</a:t>
            </a:r>
            <a:endParaRPr lang="ru-RU" sz="20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r"/>
            <a:r>
              <a:rPr lang="en-US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REPORT</a:t>
            </a:r>
            <a:endParaRPr lang="ru-RU" sz="20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r"/>
            <a:r>
              <a:rPr lang="en-US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TOP-250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0" b="4787"/>
          <a:stretch/>
        </p:blipFill>
        <p:spPr>
          <a:xfrm>
            <a:off x="2566857" y="0"/>
            <a:ext cx="1340397" cy="51435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720729" y="1535762"/>
            <a:ext cx="10326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ТОП-10</a:t>
            </a:r>
          </a:p>
          <a:p>
            <a:pPr algn="ctr"/>
            <a:r>
              <a:rPr lang="ru-RU" sz="1100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Российских</a:t>
            </a:r>
          </a:p>
          <a:p>
            <a:pPr algn="ctr"/>
            <a:r>
              <a:rPr lang="ru-RU" sz="1100" dirty="0">
                <a:solidFill>
                  <a:srgbClr val="00ACA8"/>
                </a:solidFill>
                <a:latin typeface="Century Gothic" panose="020B0502020202020204" pitchFamily="34" charset="0"/>
              </a:rPr>
              <a:t>а</a:t>
            </a:r>
            <a:r>
              <a:rPr lang="ru-RU" sz="1100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гентств</a:t>
            </a:r>
          </a:p>
          <a:p>
            <a:pPr algn="ctr"/>
            <a:r>
              <a:rPr lang="ru-RU" sz="1100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по версии</a:t>
            </a:r>
          </a:p>
          <a:p>
            <a:pPr algn="ctr"/>
            <a:r>
              <a:rPr lang="ru-RU" sz="1100" b="1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РИА </a:t>
            </a:r>
          </a:p>
          <a:p>
            <a:pPr algn="ctr"/>
            <a:r>
              <a:rPr lang="ru-RU" sz="1100" b="1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НОВОСТЕЙ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0" y="2617099"/>
            <a:ext cx="2232247" cy="223224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35961" y="2859782"/>
            <a:ext cx="11240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21</a:t>
            </a:r>
            <a:endParaRPr lang="ru-RU" sz="6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9675" y="3827824"/>
            <a:ext cx="1891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год на рынке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59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3" t="392" r="2207" b="1760"/>
          <a:stretch/>
        </p:blipFill>
        <p:spPr>
          <a:xfrm>
            <a:off x="1" y="1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8064" y="453901"/>
            <a:ext cx="3791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НАШИ ПРЕИМУЩЕСТВА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149588"/>
            <a:ext cx="382348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Century Gothic" panose="020B0502020202020204" pitchFamily="34" charset="0"/>
              </a:rPr>
              <a:t>Комплексный подход – </a:t>
            </a:r>
            <a:r>
              <a:rPr lang="ru-RU" sz="1200" dirty="0">
                <a:latin typeface="Century Gothic" panose="020B0502020202020204" pitchFamily="34" charset="0"/>
              </a:rPr>
              <a:t> </a:t>
            </a:r>
            <a:r>
              <a:rPr lang="ru-RU" sz="1200" dirty="0" smtClean="0">
                <a:latin typeface="Century Gothic" panose="020B0502020202020204" pitchFamily="34" charset="0"/>
              </a:rPr>
              <a:t>интегрированные 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r>
              <a:rPr lang="ru-RU" sz="1200" dirty="0" smtClean="0">
                <a:latin typeface="Century Gothic" panose="020B0502020202020204" pitchFamily="34" charset="0"/>
              </a:rPr>
              <a:t>маркетинговые коммуникации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endParaRPr lang="ru-RU" sz="12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Century Gothic" panose="020B0502020202020204" pitchFamily="34" charset="0"/>
              </a:rPr>
              <a:t>Нацеленность на достижение</a:t>
            </a:r>
            <a:r>
              <a:rPr lang="ru-RU" sz="1200" dirty="0">
                <a:latin typeface="Century Gothic" panose="020B0502020202020204" pitchFamily="34" charset="0"/>
              </a:rPr>
              <a:t> </a:t>
            </a:r>
            <a:r>
              <a:rPr lang="ru-RU" sz="1200" dirty="0" smtClean="0">
                <a:latin typeface="Century Gothic" panose="020B0502020202020204" pitchFamily="34" charset="0"/>
              </a:rPr>
              <a:t>ощутимых 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r>
              <a:rPr lang="ru-RU" sz="1200" dirty="0" smtClean="0">
                <a:latin typeface="Century Gothic" panose="020B0502020202020204" pitchFamily="34" charset="0"/>
              </a:rPr>
              <a:t>результатов в реальные сроки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endParaRPr lang="ru-RU" sz="12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Century Gothic" panose="020B0502020202020204" pitchFamily="34" charset="0"/>
              </a:rPr>
              <a:t>Высокая степень ответственности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r>
              <a:rPr lang="ru-RU" sz="1200" dirty="0" smtClean="0">
                <a:latin typeface="Century Gothic" panose="020B0502020202020204" pitchFamily="34" charset="0"/>
              </a:rPr>
              <a:t>перед клиентом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endParaRPr lang="ru-RU" sz="12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Century Gothic" panose="020B0502020202020204" pitchFamily="34" charset="0"/>
              </a:rPr>
              <a:t>Все необходимые ресурсы для 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r>
              <a:rPr lang="ru-RU" sz="1200" dirty="0" smtClean="0">
                <a:latin typeface="Century Gothic" panose="020B0502020202020204" pitchFamily="34" charset="0"/>
              </a:rPr>
              <a:t>предоставления высококачественных услуг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r>
              <a:rPr lang="ru-RU" sz="1200" dirty="0" smtClean="0">
                <a:latin typeface="Century Gothic" panose="020B0502020202020204" pitchFamily="34" charset="0"/>
              </a:rPr>
              <a:t>в области маркетинговых коммуникаций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endParaRPr lang="ru-RU" sz="12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Century Gothic" panose="020B0502020202020204" pitchFamily="34" charset="0"/>
              </a:rPr>
              <a:t>Поддержка интересов клиента</a:t>
            </a:r>
            <a:br>
              <a:rPr lang="ru-RU" sz="1200" dirty="0" smtClean="0">
                <a:latin typeface="Century Gothic" panose="020B0502020202020204" pitchFamily="34" charset="0"/>
              </a:rPr>
            </a:br>
            <a:r>
              <a:rPr lang="ru-RU" sz="1200" dirty="0" smtClean="0">
                <a:latin typeface="Century Gothic" panose="020B0502020202020204" pitchFamily="34" charset="0"/>
              </a:rPr>
              <a:t>во всех регионах России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257126"/>
            <a:ext cx="90488" cy="904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79662"/>
            <a:ext cx="90488" cy="904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55726"/>
            <a:ext cx="90488" cy="904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904927"/>
            <a:ext cx="90488" cy="904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633390"/>
            <a:ext cx="90488" cy="90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" descr="X:\PRODUCTION DESIGN\Фото\офис\IMG_2358.jpg"/>
          <p:cNvPicPr>
            <a:picLocks noChangeAspect="1" noChangeArrowheads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 t="15292"/>
          <a:stretch/>
        </p:blipFill>
        <p:spPr bwMode="auto">
          <a:xfrm>
            <a:off x="0" y="0"/>
            <a:ext cx="9144000" cy="51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300903" y="837690"/>
            <a:ext cx="5198409" cy="34187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1033" name="Picture 9" descr="\\ACXIVTEMP\arx\Production diz\Gulli\Gulli Repla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069" y="2648347"/>
            <a:ext cx="430081" cy="43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X:\PRODUCTION DESIGN\Клиенты\2016\PRO_VISION\клиенты\htc-logo-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541" y="3523951"/>
            <a:ext cx="442641" cy="16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X:\PRODUCTION DESIGN\Клиенты\2016\PRO_VISION\клиенты\free-vector-revlon-logo_090147_Revlon_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107" y="3172637"/>
            <a:ext cx="570340" cy="9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X:\PRODUCTION DESIGN\Клиенты\2016\PRO_VISION\клиенты\04fb212b54315506d6280e3773eff4df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771" y="2164920"/>
            <a:ext cx="435911" cy="34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X:\PRODUCTION DESIGN\Клиенты\2016\PRO_VISION\клиенты\Continental_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394" y="3907612"/>
            <a:ext cx="621318" cy="11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X:\PRODUCTION DESIGN\Клиенты\2016\PRO_VISION\клиенты\наклейка.png"/>
          <p:cNvPicPr>
            <a:picLocks noChangeAspect="1" noChangeArrowheads="1"/>
          </p:cNvPicPr>
          <p:nvPr/>
        </p:nvPicPr>
        <p:blipFill>
          <a:blip r:embed="rId9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36" y="2408525"/>
            <a:ext cx="693905" cy="16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7" descr="X:\PRODUCTION DESIGN\Клиенты\2016\PRO_VISION\клиенты\food network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439" y="2714695"/>
            <a:ext cx="313038" cy="29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9" descr="X:\PRODUCTION DESIGN\Клиенты\2016\PRO_VISION\клиенты\Travel-02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036" y="2722981"/>
            <a:ext cx="523525" cy="26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0" descr="X:\PRODUCTION DESIGN\Клиенты\2016\PRO_VISION\клиенты\F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771" y="2737717"/>
            <a:ext cx="506055" cy="25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1" descr="X:\PRODUCTION DESIGN\Клиенты\2016\PRO_VISION\клиенты\Nikon nakleika na trubyny 135x135-01 [Converted]-01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960" y="2160951"/>
            <a:ext cx="304216" cy="30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X:\PRODUCTION DESIGN\Клиенты\2016\PRO_VISION\клиенты\кола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658" y="1798318"/>
            <a:ext cx="734542" cy="28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X:\PRODUCTION DESIGN\Клиенты\2016\PRO_VISION\клиенты\logo Rehau-01 [Converted]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006" y="1331588"/>
            <a:ext cx="505978" cy="22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X:\PRODUCTION DESIGN\Клиенты\2016\PRO_VISION\клиенты\черн2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700" y="2215083"/>
            <a:ext cx="549512" cy="36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X:\PRODUCTION DESIGN\Клиенты\2016\PRO_VISION\клиенты\RU_logo_high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42" y="1386263"/>
            <a:ext cx="846182" cy="11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 descr="X:\PRODUCTION DESIGN\Клиенты\2016\PRO_VISION\клиенты\Veeam_2014_logo-01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443" y="986472"/>
            <a:ext cx="614698" cy="25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X:\PRODUCTION DESIGN\Клиенты\2016\PRO_VISION\клиенты\LEGO_logo.svg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236" y="1558914"/>
            <a:ext cx="308724" cy="30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X:\PRODUCTION DESIGN\Клиенты\2016\PRO_VISION\клиенты\pomegranate_seal_tone_ru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991" y="898546"/>
            <a:ext cx="302993" cy="30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X:\PRODUCTION DESIGN\Клиенты\2016\PRO_VISION\клиенты\Nivea-Vector-Logo.png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3" r="29725"/>
          <a:stretch/>
        </p:blipFill>
        <p:spPr bwMode="auto">
          <a:xfrm>
            <a:off x="2473285" y="3101784"/>
            <a:ext cx="455897" cy="591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2" descr="X:\PRODUCTION DESIGN\Клиенты\2016\PRO_VISION\клиенты\logo-nestle2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537" y="3925506"/>
            <a:ext cx="675257" cy="20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" descr="X:\PRODUCTION DESIGN\Клиенты\2016\PRO_VISION\клиенты\Paramount_Comedy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363" y="1658755"/>
            <a:ext cx="394951" cy="43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X:\PRODUCTION DESIGN\Клиенты\2016\PRO_VISION\клиенты\CARTOON_NETWORK_logo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067" y="1312513"/>
            <a:ext cx="389246" cy="24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Картинки по запросу splat logo"/>
          <p:cNvPicPr>
            <a:picLocks noChangeAspect="1" noChangeArrowheads="1"/>
          </p:cNvPicPr>
          <p:nvPr/>
        </p:nvPicPr>
        <p:blipFill>
          <a:blip r:embed="rId25" cstate="print"/>
          <a:srcRect t="21994" b="23022"/>
          <a:stretch>
            <a:fillRect/>
          </a:stretch>
        </p:blipFill>
        <p:spPr bwMode="auto">
          <a:xfrm>
            <a:off x="6923777" y="2658989"/>
            <a:ext cx="414453" cy="198512"/>
          </a:xfrm>
          <a:prstGeom prst="rect">
            <a:avLst/>
          </a:prstGeom>
          <a:noFill/>
        </p:spPr>
      </p:pic>
      <p:pic>
        <p:nvPicPr>
          <p:cNvPr id="19" name="Picture 2" descr="Картинки по запросу henkel beauty care logo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300796" y="3483129"/>
            <a:ext cx="423539" cy="314325"/>
          </a:xfrm>
          <a:prstGeom prst="rect">
            <a:avLst/>
          </a:prstGeom>
          <a:noFill/>
        </p:spPr>
      </p:pic>
      <p:pic>
        <p:nvPicPr>
          <p:cNvPr id="53" name="Picture 2" descr="Картинки по запросу мегафон лого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420679" y="1752857"/>
            <a:ext cx="499843" cy="267494"/>
          </a:xfrm>
          <a:prstGeom prst="rect">
            <a:avLst/>
          </a:prstGeom>
          <a:noFill/>
        </p:spPr>
      </p:pic>
      <p:pic>
        <p:nvPicPr>
          <p:cNvPr id="26" name="Picture 2" descr="EEAS logo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991" y="953116"/>
            <a:ext cx="423139" cy="27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Рисунок 61"/>
          <p:cNvPicPr>
            <a:picLocks noChangeAspect="1"/>
          </p:cNvPicPr>
          <p:nvPr/>
        </p:nvPicPr>
        <p:blipFill rotWithShape="1">
          <a:blip r:embed="rId29"/>
          <a:srcRect t="29629" b="30371"/>
          <a:stretch/>
        </p:blipFill>
        <p:spPr>
          <a:xfrm>
            <a:off x="6522539" y="3422192"/>
            <a:ext cx="586910" cy="234764"/>
          </a:xfrm>
          <a:prstGeom prst="rect">
            <a:avLst/>
          </a:prstGeom>
        </p:spPr>
      </p:pic>
      <p:pic>
        <p:nvPicPr>
          <p:cNvPr id="63" name="Picture 6" descr="ÐÐ°ÑÑÐ¸Ð½ÐºÐ¸ Ð¿Ð¾ Ð·Ð°Ð¿ÑÐ¾ÑÑ Ð»Ð¾Ð³Ð¾ÑÐ¸Ð¿ victoria's secret"/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20031" r="8861" b="22381"/>
          <a:stretch/>
        </p:blipFill>
        <p:spPr bwMode="auto">
          <a:xfrm>
            <a:off x="6435012" y="3776467"/>
            <a:ext cx="820086" cy="29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544" y="2102931"/>
            <a:ext cx="516188" cy="28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0"/>
          <a:stretch>
            <a:fillRect/>
          </a:stretch>
        </p:blipFill>
        <p:spPr bwMode="auto">
          <a:xfrm>
            <a:off x="6661831" y="3060338"/>
            <a:ext cx="708851" cy="1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Рисунок 3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416" y="1336746"/>
            <a:ext cx="545586" cy="33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644" y="2353974"/>
            <a:ext cx="289095" cy="222388"/>
          </a:xfrm>
          <a:prstGeom prst="rect">
            <a:avLst/>
          </a:prstGeom>
        </p:spPr>
      </p:pic>
      <p:pic>
        <p:nvPicPr>
          <p:cNvPr id="73" name="Рисунок 72"/>
          <p:cNvPicPr/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271" y="3026982"/>
            <a:ext cx="611826" cy="357401"/>
          </a:xfrm>
          <a:prstGeom prst="rect">
            <a:avLst/>
          </a:prstGeom>
        </p:spPr>
      </p:pic>
      <p:pic>
        <p:nvPicPr>
          <p:cNvPr id="76" name="Picture 2" descr="P:\PR\Fresh_Concept\Кейсы\Другие проекты\Ata Vision\Ata Vision_logo.jpg"/>
          <p:cNvPicPr>
            <a:picLocks noChangeAspect="1" noChangeArrowheads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1" t="21724" r="11791" b="21341"/>
          <a:stretch/>
        </p:blipFill>
        <p:spPr bwMode="auto">
          <a:xfrm>
            <a:off x="4040839" y="2030705"/>
            <a:ext cx="341152" cy="34115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34" y="1701733"/>
            <a:ext cx="426308" cy="42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4" descr="http://coverme.com.ua/wp-content/uploads/Smartphones/2061.jpg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900" y="1915604"/>
            <a:ext cx="561127" cy="35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https://b.arsplus.ru/img_pic/124170/1-600.jpg"/>
          <p:cNvPicPr>
            <a:picLocks noChangeAspect="1" noChangeArrowheads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0" t="37140" r="29188" b="41929"/>
          <a:stretch/>
        </p:blipFill>
        <p:spPr bwMode="auto">
          <a:xfrm>
            <a:off x="4066282" y="1555792"/>
            <a:ext cx="592113" cy="29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https://www.ilcastelletto.com/wp-content/uploads/2015/03/billa.jpg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113" y="3921724"/>
            <a:ext cx="495868" cy="21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AutoShape 10" descr="https://acer-remont-krd.ru/wp-content/uploads/2018/11/logo-1-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" name="AutoShape 12" descr="https://acer-remont-krd.ru/wp-content/uploads/2018/11/logo-1-1.pn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" name="AutoShape 14" descr="https://acer-remont-krd.ru/wp-content/uploads/2018/11/logo-1-1.pn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" name="Picture 23" descr="http://stahuj.playzone.cz/~roudny/loga/Acer/062315_Predator_Logo_Assets/Predator_Logo_Digital/acer_predator_vrt_blk_rgb-01.png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712" y="3100665"/>
            <a:ext cx="511816" cy="33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5" descr="https://www.rolf.ru/uploaded_files/media_library/bbf2e15de7c878a5f8977de204e37421.jpg"/>
          <p:cNvPicPr>
            <a:picLocks noChangeAspect="1" noChangeArrowheads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4" b="22915"/>
          <a:stretch/>
        </p:blipFill>
        <p:spPr bwMode="auto">
          <a:xfrm>
            <a:off x="5141251" y="3384383"/>
            <a:ext cx="540835" cy="32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Рисунок 89"/>
          <p:cNvPicPr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69" b="38758"/>
          <a:stretch/>
        </p:blipFill>
        <p:spPr>
          <a:xfrm>
            <a:off x="3895381" y="944002"/>
            <a:ext cx="1004726" cy="224789"/>
          </a:xfrm>
          <a:prstGeom prst="rect">
            <a:avLst/>
          </a:prstGeom>
        </p:spPr>
      </p:pic>
      <p:pic>
        <p:nvPicPr>
          <p:cNvPr id="91" name="Рисунок 90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53" y="2574774"/>
            <a:ext cx="646157" cy="646157"/>
          </a:xfrm>
          <a:prstGeom prst="rect">
            <a:avLst/>
          </a:prstGeom>
        </p:spPr>
      </p:pic>
      <p:pic>
        <p:nvPicPr>
          <p:cNvPr id="92" name="Рисунок 91"/>
          <p:cNvPicPr>
            <a:picLocks noChangeAspect="1"/>
          </p:cNvPicPr>
          <p:nvPr/>
        </p:nvPicPr>
        <p:blipFill rotWithShape="1"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85" b="32400"/>
          <a:stretch/>
        </p:blipFill>
        <p:spPr>
          <a:xfrm>
            <a:off x="3921578" y="3422955"/>
            <a:ext cx="988146" cy="341053"/>
          </a:xfrm>
          <a:prstGeom prst="rect">
            <a:avLst/>
          </a:prstGeom>
        </p:spPr>
      </p:pic>
      <p:pic>
        <p:nvPicPr>
          <p:cNvPr id="93" name="Рисунок 92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54" y="3481932"/>
            <a:ext cx="537325" cy="537325"/>
          </a:xfrm>
          <a:prstGeom prst="rect">
            <a:avLst/>
          </a:prstGeom>
        </p:spPr>
      </p:pic>
      <p:pic>
        <p:nvPicPr>
          <p:cNvPr id="94" name="Рисунок 93"/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465" y="2950914"/>
            <a:ext cx="623925" cy="623925"/>
          </a:xfrm>
          <a:prstGeom prst="rect">
            <a:avLst/>
          </a:prstGeom>
        </p:spPr>
      </p:pic>
      <p:pic>
        <p:nvPicPr>
          <p:cNvPr id="95" name="Picture 2" descr="ÐÐ°ÑÑÐ¸Ð½ÐºÐ¸ Ð¿Ð¾ Ð·Ð°Ð¿ÑÐ¾ÑÑ parker logo png"/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090" y="1280650"/>
            <a:ext cx="373161" cy="29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https://www.freepngimg.com/thumb/logo/69308-lg-g4-material-vector-logo-electronics.png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435" y="1128608"/>
            <a:ext cx="484480" cy="3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https://plsadaptive.s3.amazonaws.com/eco/images/speaker_companies/YXBIneqfEROVqCgAuxsQ0DiAM9sINQllf6N7gZyT.png"/>
          <p:cNvPicPr>
            <a:picLocks noChangeAspect="1"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59" y="2441628"/>
            <a:ext cx="635593" cy="16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100all.ru/upload/iblock/9af/9afe5f24375371fe4ad1a1ceebc7ecee.png"/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463" y="980905"/>
            <a:ext cx="557987" cy="16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avon Ð»Ð¾Ð³Ð¾ png"/>
          <p:cNvPicPr>
            <a:picLocks noChangeAspect="1" noChangeArrowheads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450" y="1280650"/>
            <a:ext cx="439559" cy="14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natella.dzhakeli\Desktop\Kupivip.png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874" y="3074705"/>
            <a:ext cx="660495" cy="8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atella.dzhakeli\Desktop\Roscongress.png"/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43" y="2229059"/>
            <a:ext cx="604208" cy="7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nesquik Ð»Ð¾Ð³Ð¾ png"/>
          <p:cNvPicPr>
            <a:picLocks noChangeAspect="1" noChangeArrowheads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430" y="927607"/>
            <a:ext cx="434685" cy="27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426" y="872167"/>
            <a:ext cx="315041" cy="31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768" y="871759"/>
            <a:ext cx="390851" cy="264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7"/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498" y="3725909"/>
            <a:ext cx="474168" cy="412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9"/>
          <p:cNvPicPr>
            <a:picLocks noChangeAspect="1" noChangeArrowheads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628" y="3831983"/>
            <a:ext cx="370715" cy="313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10"/>
          <p:cNvPicPr>
            <a:picLocks noChangeAspect="1" noChangeArrowheads="1"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122" y="2486435"/>
            <a:ext cx="314110" cy="237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11"/>
          <p:cNvPicPr>
            <a:picLocks noChangeAspect="1" noChangeArrowheads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794" y="2704205"/>
            <a:ext cx="388975" cy="18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13"/>
          <p:cNvPicPr>
            <a:picLocks noChangeAspect="1" noChangeArrowheads="1"/>
          </p:cNvPicPr>
          <p:nvPr/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266" y="3670784"/>
            <a:ext cx="365824" cy="22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15"/>
          <p:cNvPicPr>
            <a:picLocks noChangeAspect="1" noChangeArrowheads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595" y="1507065"/>
            <a:ext cx="286145" cy="255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17" descr="X:\PRODUCTION DESIGN\Клиенты\2016\Медиа Альянс\StarMedia\Star Media\S_FAMILY_logo-01.png"/>
          <p:cNvPicPr>
            <a:picLocks noChangeAspect="1" noChangeArrowheads="1"/>
          </p:cNvPicPr>
          <p:nvPr/>
        </p:nvPicPr>
        <p:blipFill rotWithShape="1"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5" t="16874" r="20244" b="17310"/>
          <a:stretch/>
        </p:blipFill>
        <p:spPr bwMode="auto">
          <a:xfrm>
            <a:off x="6455537" y="2063735"/>
            <a:ext cx="333624" cy="36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18" descr="X:\PRODUCTION DESIGN\Клиенты\2016\Медиа Альянс\StarMedia\Star Media\Bolt_logo1-01.png"/>
          <p:cNvPicPr>
            <a:picLocks noChangeAspect="1" noChangeArrowheads="1"/>
          </p:cNvPicPr>
          <p:nvPr/>
        </p:nvPicPr>
        <p:blipFill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668" y="3781587"/>
            <a:ext cx="366779" cy="31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9" descr="X:\PRODUCTION DESIGN\Клиенты\2016\Медиа Альянс\StarMedia\Star Media\S_CINEMA_logo.png"/>
          <p:cNvPicPr>
            <a:picLocks noChangeAspect="1" noChangeArrowheads="1"/>
          </p:cNvPicPr>
          <p:nvPr/>
        </p:nvPicPr>
        <p:blipFill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990" y="3781587"/>
            <a:ext cx="243509" cy="28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orignallogo.com/wp-content/uploads/2018/08/MetLife-Logo-Symbol-Vector-Free-Download-1024x768.png"/>
          <p:cNvPicPr>
            <a:picLocks noChangeAspect="1" noChangeArrowheads="1"/>
          </p:cNvPicPr>
          <p:nvPr/>
        </p:nvPicPr>
        <p:blipFill rotWithShape="1"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 bwMode="auto">
          <a:xfrm>
            <a:off x="3670072" y="1827925"/>
            <a:ext cx="303272" cy="30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922" y="2547084"/>
            <a:ext cx="373469" cy="373469"/>
          </a:xfrm>
          <a:prstGeom prst="rect">
            <a:avLst/>
          </a:prstGeom>
        </p:spPr>
      </p:pic>
      <p:pic>
        <p:nvPicPr>
          <p:cNvPr id="96" name="Picture 5" descr="X:\PRODUCTION DESIGN\Клиенты\2016\Юлия\ProVision-01.png"/>
          <p:cNvPicPr>
            <a:picLocks noChangeAspect="1" noChangeArrowheads="1"/>
          </p:cNvPicPr>
          <p:nvPr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747" y="-212199"/>
            <a:ext cx="2604008" cy="156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109139" y="-13973"/>
            <a:ext cx="1615161" cy="8309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tabLst>
                <a:tab pos="1971577" algn="l"/>
              </a:tabLst>
            </a:pPr>
            <a:r>
              <a:rPr lang="ru-RU" sz="2400" dirty="0" smtClean="0">
                <a:latin typeface="Century Gothic" pitchFamily="34" charset="0"/>
              </a:rPr>
              <a:t>НАШИ КЛИЕНТЫ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762" y="1549331"/>
            <a:ext cx="852452" cy="63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6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X:\PRODUCTION DESIGN\Фото\офис\IMG_2358.jpg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 t="15292"/>
          <a:stretch/>
        </p:blipFill>
        <p:spPr bwMode="auto">
          <a:xfrm>
            <a:off x="0" y="0"/>
            <a:ext cx="9144000" cy="51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2" t="27271" r="1"/>
          <a:stretch/>
        </p:blipFill>
        <p:spPr>
          <a:xfrm>
            <a:off x="1116012" y="0"/>
            <a:ext cx="2627387" cy="1975185"/>
          </a:xfrm>
          <a:prstGeom prst="rect">
            <a:avLst/>
          </a:prstGeom>
        </p:spPr>
      </p:pic>
      <p:pic>
        <p:nvPicPr>
          <p:cNvPr id="1029" name="Picture 5" descr="X:\PRODUCTION DESIGN\Клиенты\2016\Юлия\ProVision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263" y="-198343"/>
            <a:ext cx="4017661" cy="2234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54996"/>
            <a:ext cx="1826825" cy="1826825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003798"/>
            <a:ext cx="1882910" cy="188291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412" y="209550"/>
            <a:ext cx="1713734" cy="1713734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034245"/>
            <a:ext cx="2118226" cy="211822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611" y="2965725"/>
            <a:ext cx="2173577" cy="21735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339502"/>
            <a:ext cx="25458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НАПРАВЛЕНИЯ </a:t>
            </a:r>
          </a:p>
          <a:p>
            <a:r>
              <a:rPr lang="ru-RU" sz="2400" dirty="0" smtClean="0">
                <a:solidFill>
                  <a:srgbClr val="00ACA8"/>
                </a:solidFill>
                <a:latin typeface="Century Gothic" panose="020B0502020202020204" pitchFamily="34" charset="0"/>
              </a:rPr>
              <a:t>ДЕЯТЕЛЬНОСТИ</a:t>
            </a:r>
            <a:endParaRPr lang="ru-RU" sz="2400" dirty="0">
              <a:solidFill>
                <a:srgbClr val="00ACA8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52194" y="3698570"/>
            <a:ext cx="19704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Digital</a:t>
            </a:r>
            <a:r>
              <a:rPr lang="ru-RU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-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коммуникации</a:t>
            </a:r>
            <a:endParaRPr lang="ru-RU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80159" y="3560533"/>
            <a:ext cx="18020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Визуальный</a:t>
            </a:r>
            <a:endParaRPr lang="en-US" sz="22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маркетинг</a:t>
            </a:r>
            <a:endParaRPr lang="ru-RU" sz="2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37400" y="1731721"/>
            <a:ext cx="1939955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Мониторинг</a:t>
            </a:r>
            <a:endParaRPr lang="en-US" sz="22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19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и анализ</a:t>
            </a:r>
            <a:endParaRPr lang="ru-RU" sz="19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74370" y="2983688"/>
            <a:ext cx="16930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Event</a:t>
            </a:r>
            <a:r>
              <a:rPr lang="ru-RU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endParaRPr lang="en-US" sz="22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маркетинг</a:t>
            </a:r>
            <a:endParaRPr lang="ru-RU" sz="2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75904" y="681696"/>
            <a:ext cx="1394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Public</a:t>
            </a:r>
            <a:endParaRPr lang="ru-RU" sz="22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US" sz="2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Relations</a:t>
            </a:r>
            <a:endParaRPr lang="ru-RU" sz="2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29" r="27434" b="-1"/>
          <a:stretch/>
        </p:blipFill>
        <p:spPr>
          <a:xfrm>
            <a:off x="7596336" y="0"/>
            <a:ext cx="1547664" cy="755000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76" r="10553"/>
          <a:stretch/>
        </p:blipFill>
        <p:spPr>
          <a:xfrm rot="10800000">
            <a:off x="827584" y="4852933"/>
            <a:ext cx="1622291" cy="33969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336" y="1731721"/>
            <a:ext cx="1966850" cy="196685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323328" y="2399773"/>
            <a:ext cx="2064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Стратегический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маркетинг</a:t>
            </a:r>
            <a:endParaRPr lang="ru-RU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91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9" t="5373" b="5056"/>
          <a:stretch/>
        </p:blipFill>
        <p:spPr>
          <a:xfrm>
            <a:off x="-108520" y="0"/>
            <a:ext cx="9252519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3594" y="245120"/>
            <a:ext cx="56541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Основные принципы работы </a:t>
            </a:r>
            <a:r>
              <a:rPr lang="en-US" sz="1400" dirty="0" smtClean="0">
                <a:latin typeface="Century Gothic" panose="020B0502020202020204" pitchFamily="34" charset="0"/>
              </a:rPr>
              <a:t>PR</a:t>
            </a:r>
            <a:r>
              <a:rPr lang="ru-RU" sz="1400" dirty="0" smtClean="0">
                <a:latin typeface="Century Gothic" panose="020B0502020202020204" pitchFamily="34" charset="0"/>
              </a:rPr>
              <a:t>-департамента –</a:t>
            </a:r>
            <a:br>
              <a:rPr lang="ru-RU" sz="1400" dirty="0" smtClean="0">
                <a:latin typeface="Century Gothic" panose="020B0502020202020204" pitchFamily="34" charset="0"/>
              </a:rPr>
            </a:br>
            <a:r>
              <a:rPr lang="ru-RU" sz="1400" dirty="0" smtClean="0">
                <a:latin typeface="Century Gothic" panose="020B0502020202020204" pitchFamily="34" charset="0"/>
              </a:rPr>
              <a:t>это индивидуальный и креативный подход</a:t>
            </a:r>
            <a:r>
              <a:rPr lang="en-US" sz="1400" dirty="0" smtClean="0">
                <a:latin typeface="Century Gothic" panose="020B0502020202020204" pitchFamily="34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</a:rPr>
              <a:t>к маркетинговым </a:t>
            </a:r>
            <a:endParaRPr lang="en-US" sz="1400" dirty="0" smtClean="0">
              <a:latin typeface="Century Gothic" panose="020B0502020202020204" pitchFamily="34" charset="0"/>
            </a:endParaRPr>
          </a:p>
          <a:p>
            <a:r>
              <a:rPr lang="ru-RU" sz="1400" dirty="0" smtClean="0">
                <a:latin typeface="Century Gothic" panose="020B0502020202020204" pitchFamily="34" charset="0"/>
              </a:rPr>
              <a:t>задачам, нацеленность на результат,</a:t>
            </a:r>
            <a:r>
              <a:rPr lang="en-US" sz="1400" dirty="0" smtClean="0">
                <a:latin typeface="Century Gothic" panose="020B0502020202020204" pitchFamily="34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</a:rPr>
              <a:t>честность </a:t>
            </a:r>
            <a:endParaRPr lang="en-US" sz="1400" dirty="0" smtClean="0">
              <a:latin typeface="Century Gothic" panose="020B0502020202020204" pitchFamily="34" charset="0"/>
            </a:endParaRPr>
          </a:p>
          <a:p>
            <a:r>
              <a:rPr lang="ru-RU" sz="1400" dirty="0" smtClean="0">
                <a:latin typeface="Century Gothic" panose="020B0502020202020204" pitchFamily="34" charset="0"/>
              </a:rPr>
              <a:t>в отношениях с клиентом.</a:t>
            </a:r>
          </a:p>
          <a:p>
            <a:endParaRPr lang="ru-RU" sz="1200" dirty="0" smtClean="0">
              <a:latin typeface="Century Gothic" panose="020B0502020202020204" pitchFamily="34" charset="0"/>
            </a:endParaRPr>
          </a:p>
          <a:p>
            <a:r>
              <a:rPr lang="en-US" sz="1000" dirty="0" smtClean="0">
                <a:latin typeface="Century Gothic" panose="020B0502020202020204" pitchFamily="34" charset="0"/>
              </a:rPr>
              <a:t>PR</a:t>
            </a:r>
            <a:r>
              <a:rPr lang="ru-RU" sz="1000" dirty="0">
                <a:latin typeface="Century Gothic" panose="020B0502020202020204" pitchFamily="34" charset="0"/>
              </a:rPr>
              <a:t>-</a:t>
            </a:r>
            <a:r>
              <a:rPr lang="ru-RU" sz="1000" dirty="0" smtClean="0">
                <a:latin typeface="Century Gothic" panose="020B0502020202020204" pitchFamily="34" charset="0"/>
              </a:rPr>
              <a:t>департамент </a:t>
            </a:r>
            <a:r>
              <a:rPr lang="en-US" sz="1000" dirty="0" smtClean="0">
                <a:latin typeface="Century Gothic" panose="020B0502020202020204" pitchFamily="34" charset="0"/>
              </a:rPr>
              <a:t>Pro-Vision </a:t>
            </a:r>
            <a:r>
              <a:rPr lang="ru-RU" sz="1000" dirty="0" smtClean="0">
                <a:latin typeface="Century Gothic" panose="020B0502020202020204" pitchFamily="34" charset="0"/>
              </a:rPr>
              <a:t>ежедневно</a:t>
            </a:r>
            <a:r>
              <a:rPr lang="en-US" sz="1000" dirty="0" smtClean="0">
                <a:latin typeface="Century Gothic" panose="020B0502020202020204" pitchFamily="34" charset="0"/>
              </a:rPr>
              <a:t> </a:t>
            </a:r>
            <a:r>
              <a:rPr lang="ru-RU" sz="1000" dirty="0" smtClean="0">
                <a:latin typeface="Century Gothic" panose="020B0502020202020204" pitchFamily="34" charset="0"/>
              </a:rPr>
              <a:t>оказывает услуги</a:t>
            </a:r>
            <a:r>
              <a:rPr lang="en-US" sz="1000" dirty="0" smtClean="0">
                <a:latin typeface="Century Gothic" panose="020B0502020202020204" pitchFamily="34" charset="0"/>
              </a:rPr>
              <a:t> </a:t>
            </a:r>
            <a:r>
              <a:rPr lang="ru-RU" sz="1000" dirty="0" smtClean="0">
                <a:latin typeface="Century Gothic" panose="020B0502020202020204" pitchFamily="34" charset="0"/>
              </a:rPr>
              <a:t>по связям </a:t>
            </a:r>
            <a:endParaRPr lang="en-US" sz="10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с общественностью как на проектной,</a:t>
            </a:r>
            <a:r>
              <a:rPr lang="en-US" sz="1000" dirty="0" smtClean="0">
                <a:latin typeface="Century Gothic" panose="020B0502020202020204" pitchFamily="34" charset="0"/>
              </a:rPr>
              <a:t> </a:t>
            </a:r>
            <a:r>
              <a:rPr lang="ru-RU" sz="1000" dirty="0" smtClean="0">
                <a:latin typeface="Century Gothic" panose="020B0502020202020204" pitchFamily="34" charset="0"/>
              </a:rPr>
              <a:t>так и на абонентской основе. </a:t>
            </a:r>
            <a:r>
              <a:rPr lang="ru-RU" sz="1200" baseline="30000" dirty="0">
                <a:latin typeface="Century Gothic" panose="020B0502020202020204" pitchFamily="34" charset="0"/>
              </a:rPr>
              <a:t>	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53594" y="1891651"/>
            <a:ext cx="236475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entury Gothic" panose="020B0502020202020204" pitchFamily="34" charset="0"/>
              </a:rPr>
              <a:t>Media relations</a:t>
            </a:r>
          </a:p>
          <a:p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Мы создаем и воплощаем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в жизнь комплексные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интегрированные маркетинговые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коммуникации как в </a:t>
            </a:r>
            <a:r>
              <a:rPr lang="en-US" sz="1000" dirty="0" smtClean="0">
                <a:latin typeface="Century Gothic" panose="020B0502020202020204" pitchFamily="34" charset="0"/>
              </a:rPr>
              <a:t>B2B</a:t>
            </a:r>
            <a:r>
              <a:rPr lang="ru-RU" sz="1000" dirty="0" smtClean="0">
                <a:latin typeface="Century Gothic" panose="020B0502020202020204" pitchFamily="34" charset="0"/>
              </a:rPr>
              <a:t>, так и в</a:t>
            </a:r>
          </a:p>
          <a:p>
            <a:r>
              <a:rPr lang="en-US" sz="1000" dirty="0" smtClean="0">
                <a:latin typeface="Century Gothic" panose="020B0502020202020204" pitchFamily="34" charset="0"/>
              </a:rPr>
              <a:t>B2C </a:t>
            </a:r>
            <a:r>
              <a:rPr lang="ru-RU" sz="1000" dirty="0" smtClean="0">
                <a:latin typeface="Century Gothic" panose="020B0502020202020204" pitchFamily="34" charset="0"/>
              </a:rPr>
              <a:t>сегментах.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16904" y="3243048"/>
            <a:ext cx="225895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Тренинги</a:t>
            </a:r>
          </a:p>
          <a:p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Мы разработали собственную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линейку тренингов по общению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со СМИ. </a:t>
            </a:r>
            <a:endParaRPr lang="en-US" sz="1000" dirty="0" smtClean="0"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8344" y="1891651"/>
            <a:ext cx="264046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Внутри корпоративный </a:t>
            </a:r>
            <a:r>
              <a:rPr lang="en-US" sz="1400" dirty="0" smtClean="0">
                <a:latin typeface="Century Gothic" panose="020B0502020202020204" pitchFamily="34" charset="0"/>
              </a:rPr>
              <a:t>PR</a:t>
            </a:r>
            <a:endParaRPr lang="ru-RU" sz="1400" dirty="0" smtClean="0">
              <a:latin typeface="Century Gothic" panose="020B0502020202020204" pitchFamily="34" charset="0"/>
            </a:endParaRPr>
          </a:p>
          <a:p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На основе </a:t>
            </a:r>
            <a:r>
              <a:rPr lang="en-US" sz="1000" dirty="0" smtClean="0">
                <a:latin typeface="Century Gothic" panose="020B0502020202020204" pitchFamily="34" charset="0"/>
              </a:rPr>
              <a:t>HR</a:t>
            </a:r>
            <a:r>
              <a:rPr lang="ru-RU" sz="1000" dirty="0" smtClean="0">
                <a:latin typeface="Century Gothic" panose="020B0502020202020204" pitchFamily="34" charset="0"/>
              </a:rPr>
              <a:t>-аналитики мы выявляем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Проблемы внутреннего </a:t>
            </a:r>
            <a:r>
              <a:rPr lang="en-US" sz="1000" dirty="0" smtClean="0">
                <a:latin typeface="Century Gothic" panose="020B0502020202020204" pitchFamily="34" charset="0"/>
              </a:rPr>
              <a:t>HR-</a:t>
            </a:r>
            <a:r>
              <a:rPr lang="ru-RU" sz="1000" dirty="0" smtClean="0">
                <a:latin typeface="Century Gothic" panose="020B0502020202020204" pitchFamily="34" charset="0"/>
              </a:rPr>
              <a:t>бренда,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разрабатываем и реализуем</a:t>
            </a:r>
            <a:r>
              <a:rPr lang="en-US" sz="1000" dirty="0">
                <a:latin typeface="Century Gothic" panose="020B0502020202020204" pitchFamily="34" charset="0"/>
              </a:rPr>
              <a:t/>
            </a:r>
            <a:br>
              <a:rPr lang="en-US" sz="1000" dirty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внутрикорпоративные кампании.</a:t>
            </a:r>
            <a:endParaRPr lang="en-US" sz="1000" dirty="0" smtClean="0">
              <a:latin typeface="Century Gothic" panose="020B0502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8344" y="3243049"/>
            <a:ext cx="242566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entury Gothic" panose="020B0502020202020204" pitchFamily="34" charset="0"/>
              </a:rPr>
              <a:t>Blogger relations</a:t>
            </a:r>
            <a:endParaRPr lang="ru-RU" sz="1400" dirty="0" smtClean="0">
              <a:latin typeface="Century Gothic" panose="020B0502020202020204" pitchFamily="34" charset="0"/>
            </a:endParaRPr>
          </a:p>
          <a:p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ru-RU" sz="1000" dirty="0" err="1" smtClean="0">
                <a:latin typeface="Century Gothic" panose="020B0502020202020204" pitchFamily="34" charset="0"/>
              </a:rPr>
              <a:t>Блоггеры</a:t>
            </a:r>
            <a:r>
              <a:rPr lang="ru-RU" sz="1000" dirty="0" smtClean="0">
                <a:latin typeface="Century Gothic" panose="020B0502020202020204" pitchFamily="34" charset="0"/>
              </a:rPr>
              <a:t> являются неотъемлемой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частью наших коммуникационных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кампаний.</a:t>
            </a:r>
            <a:endParaRPr lang="en-US" sz="1000" dirty="0" smtClean="0"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53594" y="3243049"/>
            <a:ext cx="204254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Кризисный </a:t>
            </a:r>
            <a:r>
              <a:rPr lang="en-US" sz="1400" dirty="0" smtClean="0">
                <a:latin typeface="Century Gothic" panose="020B0502020202020204" pitchFamily="34" charset="0"/>
              </a:rPr>
              <a:t>PR</a:t>
            </a:r>
            <a:endParaRPr lang="ru-RU" sz="1400" dirty="0" smtClean="0">
              <a:latin typeface="Century Gothic" panose="020B0502020202020204" pitchFamily="34" charset="0"/>
            </a:endParaRPr>
          </a:p>
          <a:p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Оперативное реагирование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на кризисные ситуации,</a:t>
            </a:r>
            <a:endParaRPr lang="en-US" sz="10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Разработка</a:t>
            </a:r>
            <a:r>
              <a:rPr lang="en-US" sz="1000" dirty="0" smtClean="0">
                <a:latin typeface="Century Gothic" panose="020B0502020202020204" pitchFamily="34" charset="0"/>
              </a:rPr>
              <a:t> </a:t>
            </a:r>
            <a:r>
              <a:rPr lang="ru-RU" sz="1000" dirty="0" smtClean="0">
                <a:latin typeface="Century Gothic" panose="020B0502020202020204" pitchFamily="34" charset="0"/>
              </a:rPr>
              <a:t>и реализация</a:t>
            </a:r>
            <a:endParaRPr lang="en-US" sz="10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кризисного плана.</a:t>
            </a:r>
            <a:endParaRPr lang="en-US" sz="1000" dirty="0" smtClean="0">
              <a:latin typeface="Century Gothic" panose="020B0502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51470"/>
            <a:ext cx="1829724" cy="176570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40832" y="773333"/>
            <a:ext cx="11221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Public</a:t>
            </a:r>
            <a:endParaRPr lang="ru-RU" sz="16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Relations</a:t>
            </a:r>
            <a:endParaRPr lang="ru-RU" sz="1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55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5" r="283" b="538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7000" y="375503"/>
            <a:ext cx="5107488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Качественный мониторинг и анализ СМИ –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это залог эффективного </a:t>
            </a:r>
            <a:r>
              <a:rPr lang="en-US" sz="1400" dirty="0" smtClean="0">
                <a:latin typeface="Century Gothic" panose="020B0502020202020204" pitchFamily="34" charset="0"/>
              </a:rPr>
              <a:t>PR</a:t>
            </a:r>
            <a:r>
              <a:rPr lang="ru-RU" sz="1400" dirty="0" smtClean="0">
                <a:latin typeface="Century Gothic" panose="020B0502020202020204" pitchFamily="34" charset="0"/>
              </a:rPr>
              <a:t>.</a:t>
            </a:r>
          </a:p>
          <a:p>
            <a:endParaRPr lang="ru-RU" sz="10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Отслеживание публикаций на регулярной основе помогает своевременно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Оценить текущее состояние и скорректировать </a:t>
            </a:r>
            <a:r>
              <a:rPr lang="en-US" sz="1000" dirty="0" smtClean="0">
                <a:latin typeface="Century Gothic" panose="020B0502020202020204" pitchFamily="34" charset="0"/>
              </a:rPr>
              <a:t>PR</a:t>
            </a:r>
            <a:r>
              <a:rPr lang="ru-RU" sz="1000" dirty="0">
                <a:latin typeface="Century Gothic" panose="020B0502020202020204" pitchFamily="34" charset="0"/>
              </a:rPr>
              <a:t>-</a:t>
            </a:r>
            <a:r>
              <a:rPr lang="ru-RU" sz="1000" dirty="0" smtClean="0">
                <a:latin typeface="Century Gothic" panose="020B0502020202020204" pitchFamily="34" charset="0"/>
              </a:rPr>
              <a:t>план, а анализ СМИ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и социальных медиа позволяет составить наиболее четкую картину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информационного пространства. 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Департамент мониторинга и анализа </a:t>
            </a:r>
            <a:r>
              <a:rPr lang="en-US" sz="1000" dirty="0" smtClean="0">
                <a:latin typeface="Century Gothic" panose="020B0502020202020204" pitchFamily="34" charset="0"/>
              </a:rPr>
              <a:t>Pro-Vision </a:t>
            </a:r>
            <a:r>
              <a:rPr lang="ru-RU" sz="1000" dirty="0" smtClean="0">
                <a:latin typeface="Century Gothic" panose="020B0502020202020204" pitchFamily="34" charset="0"/>
              </a:rPr>
              <a:t>– это команда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специалистов, которые на ежедневной основе анализируют ситуацию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в СМИ, предоставляя клиентам агентства более 10 различных видов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отчетов и самостоятельно разработанных аналитических продуктов.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857000" y="2499742"/>
            <a:ext cx="2291012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Century Gothic" panose="020B0502020202020204" pitchFamily="34" charset="0"/>
              </a:rPr>
              <a:t>Обширная география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мониторинга</a:t>
            </a:r>
            <a:endParaRPr lang="ru-RU" sz="1400" dirty="0">
              <a:latin typeface="Century Gothic" panose="020B0502020202020204" pitchFamily="34" charset="0"/>
            </a:endParaRPr>
          </a:p>
          <a:p>
            <a:r>
              <a:rPr lang="ru-RU" sz="1000" dirty="0">
                <a:latin typeface="Century Gothic" panose="020B0502020202020204" pitchFamily="34" charset="0"/>
              </a:rPr>
              <a:t>Россия, Украина, Белоруссия, </a:t>
            </a:r>
            <a:endParaRPr lang="ru-RU" sz="10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Казахстан</a:t>
            </a:r>
            <a:r>
              <a:rPr lang="ru-RU" sz="1000" dirty="0">
                <a:latin typeface="Century Gothic" panose="020B0502020202020204" pitchFamily="34" charset="0"/>
              </a:rPr>
              <a:t>.</a:t>
            </a:r>
          </a:p>
          <a:p>
            <a:endParaRPr lang="ru-RU" sz="1000" dirty="0" smtClean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Одна из самых обширных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подписок на глянцевые 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и специализированные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СМИ; более 230 изданий.</a:t>
            </a:r>
          </a:p>
          <a:p>
            <a:endParaRPr lang="ru-RU" sz="1000" dirty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Отслеживание и анализ 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упоминаний бренда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(компании, продукта, персоны) 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и конкурентов в СМИ 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и социальных медиа.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66672" y="2499742"/>
            <a:ext cx="2325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Тематические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и отраслевые обзоры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Мониторинг ключевых сообщений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в СМИ, блогах.</a:t>
            </a:r>
          </a:p>
          <a:p>
            <a:endParaRPr lang="ru-RU" sz="1000" dirty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Сбор статистических </a:t>
            </a:r>
          </a:p>
          <a:p>
            <a:r>
              <a:rPr lang="ru-RU" sz="1000" dirty="0">
                <a:latin typeface="Century Gothic" panose="020B0502020202020204" pitchFamily="34" charset="0"/>
              </a:rPr>
              <a:t>д</a:t>
            </a:r>
            <a:r>
              <a:rPr lang="ru-RU" sz="1000" dirty="0" smtClean="0">
                <a:latin typeface="Century Gothic" panose="020B0502020202020204" pitchFamily="34" charset="0"/>
              </a:rPr>
              <a:t>анных и сравнительный </a:t>
            </a:r>
          </a:p>
          <a:p>
            <a:r>
              <a:rPr lang="ru-RU" sz="1000" dirty="0">
                <a:latin typeface="Century Gothic" panose="020B0502020202020204" pitchFamily="34" charset="0"/>
              </a:rPr>
              <a:t>а</a:t>
            </a:r>
            <a:r>
              <a:rPr lang="ru-RU" sz="1000" dirty="0" smtClean="0">
                <a:latin typeface="Century Gothic" panose="020B0502020202020204" pitchFamily="34" charset="0"/>
              </a:rPr>
              <a:t>нализ по динамике </a:t>
            </a:r>
          </a:p>
          <a:p>
            <a:r>
              <a:rPr lang="ru-RU" sz="1000" dirty="0" err="1" smtClean="0">
                <a:latin typeface="Century Gothic" panose="020B0502020202020204" pitchFamily="34" charset="0"/>
              </a:rPr>
              <a:t>упоминаемости</a:t>
            </a:r>
            <a:r>
              <a:rPr lang="ru-RU" sz="1000" dirty="0" smtClean="0">
                <a:latin typeface="Century Gothic" panose="020B0502020202020204" pitchFamily="34" charset="0"/>
              </a:rPr>
              <a:t> компании 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и</a:t>
            </a:r>
            <a:r>
              <a:rPr lang="en-US" sz="1000" dirty="0" smtClean="0">
                <a:latin typeface="Century Gothic" panose="020B0502020202020204" pitchFamily="34" charset="0"/>
              </a:rPr>
              <a:t>/</a:t>
            </a:r>
            <a:r>
              <a:rPr lang="ru-RU" sz="1000" dirty="0" smtClean="0">
                <a:latin typeface="Century Gothic" panose="020B0502020202020204" pitchFamily="34" charset="0"/>
              </a:rPr>
              <a:t>или  конкурентов, </a:t>
            </a:r>
          </a:p>
          <a:p>
            <a:r>
              <a:rPr lang="ru-RU" sz="1000" dirty="0" smtClean="0">
                <a:latin typeface="Century Gothic" panose="020B0502020202020204" pitchFamily="34" charset="0"/>
              </a:rPr>
              <a:t>иным параметрам.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59632" y="3646140"/>
            <a:ext cx="206819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Специальные</a:t>
            </a:r>
            <a:r>
              <a:rPr lang="en-US" sz="1400" dirty="0" smtClean="0">
                <a:latin typeface="Century Gothic" panose="020B0502020202020204" pitchFamily="34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</a:rPr>
              <a:t>и</a:t>
            </a:r>
            <a:br>
              <a:rPr lang="ru-RU" sz="1400" dirty="0" smtClean="0">
                <a:latin typeface="Century Gothic" panose="020B0502020202020204" pitchFamily="34" charset="0"/>
              </a:rPr>
            </a:br>
            <a:r>
              <a:rPr lang="ru-RU" sz="1400" dirty="0" smtClean="0">
                <a:latin typeface="Century Gothic" panose="020B0502020202020204" pitchFamily="34" charset="0"/>
              </a:rPr>
              <a:t>эксклюзивные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исследования, </a:t>
            </a:r>
            <a:endParaRPr lang="ru-RU" sz="1400" dirty="0">
              <a:latin typeface="Century Gothic" panose="020B0502020202020204" pitchFamily="34" charset="0"/>
            </a:endParaRPr>
          </a:p>
          <a:p>
            <a:r>
              <a:rPr lang="ru-RU" sz="1000" dirty="0" smtClean="0">
                <a:latin typeface="Century Gothic" panose="020B0502020202020204" pitchFamily="34" charset="0"/>
              </a:rPr>
              <a:t>связанные с поиском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и обработкой информации.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8423">
            <a:off x="55447" y="71661"/>
            <a:ext cx="1810729" cy="15741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6666" y="575717"/>
            <a:ext cx="1478290" cy="553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Мониторинг</a:t>
            </a:r>
            <a:endParaRPr lang="en-US" sz="16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и анализ СМИ</a:t>
            </a:r>
            <a:endParaRPr lang="ru-RU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88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" t="6176" r="5550" b="10369"/>
          <a:stretch/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195486"/>
            <a:ext cx="41764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entury Gothic" panose="020B0502020202020204" pitchFamily="34" charset="0"/>
              </a:rPr>
              <a:t>Event</a:t>
            </a:r>
            <a:r>
              <a:rPr lang="ru-RU" sz="1400" dirty="0">
                <a:latin typeface="Century Gothic" panose="020B0502020202020204" pitchFamily="34" charset="0"/>
              </a:rPr>
              <a:t> департамент </a:t>
            </a:r>
            <a:r>
              <a:rPr lang="ru-RU" sz="1400" dirty="0" smtClean="0">
                <a:latin typeface="Century Gothic" panose="020B0502020202020204" pitchFamily="34" charset="0"/>
              </a:rPr>
              <a:t>агентства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постоянно совершенствует </a:t>
            </a:r>
            <a:r>
              <a:rPr lang="ru-RU" sz="1400" dirty="0">
                <a:latin typeface="Century Gothic" panose="020B0502020202020204" pitchFamily="34" charset="0"/>
              </a:rPr>
              <a:t>свой </a:t>
            </a:r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ru-RU" sz="1400" dirty="0" smtClean="0">
                <a:latin typeface="Century Gothic" panose="020B0502020202020204" pitchFamily="34" charset="0"/>
              </a:rPr>
              <a:t>инструментарий</a:t>
            </a:r>
            <a:r>
              <a:rPr lang="ru-RU" sz="1400" dirty="0">
                <a:latin typeface="Century Gothic" panose="020B0502020202020204" pitchFamily="34" charset="0"/>
              </a:rPr>
              <a:t>, </a:t>
            </a:r>
            <a:r>
              <a:rPr lang="ru-RU" sz="1400" dirty="0" smtClean="0">
                <a:latin typeface="Century Gothic" panose="020B0502020202020204" pitchFamily="34" charset="0"/>
              </a:rPr>
              <a:t>вдохновляясь </a:t>
            </a:r>
            <a:r>
              <a:rPr lang="ru-RU" sz="1400" dirty="0">
                <a:latin typeface="Century Gothic" panose="020B0502020202020204" pitchFamily="34" charset="0"/>
              </a:rPr>
              <a:t>мировыми </a:t>
            </a:r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ru-RU" sz="1400" dirty="0" smtClean="0">
                <a:latin typeface="Century Gothic" panose="020B0502020202020204" pitchFamily="34" charset="0"/>
              </a:rPr>
              <a:t>научно-техническими  и </a:t>
            </a:r>
            <a:r>
              <a:rPr lang="ru-RU" sz="1400" dirty="0">
                <a:latin typeface="Century Gothic" panose="020B0502020202020204" pitchFamily="34" charset="0"/>
              </a:rPr>
              <a:t>культурными </a:t>
            </a:r>
            <a:endParaRPr lang="ru-RU" sz="1400" dirty="0" smtClean="0">
              <a:latin typeface="Century Gothic" panose="020B0502020202020204" pitchFamily="34" charset="0"/>
            </a:endParaRPr>
          </a:p>
          <a:p>
            <a:r>
              <a:rPr lang="ru-RU" sz="1400" dirty="0" smtClean="0">
                <a:latin typeface="Century Gothic" panose="020B0502020202020204" pitchFamily="34" charset="0"/>
              </a:rPr>
              <a:t>событиями.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63" y="4587974"/>
            <a:ext cx="1089625" cy="38367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347864" y="1509628"/>
            <a:ext cx="25202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Century Gothic" panose="020B0502020202020204" pitchFamily="34" charset="0"/>
              </a:rPr>
              <a:t>Команда </a:t>
            </a:r>
            <a:r>
              <a:rPr lang="en-US" sz="1000" dirty="0">
                <a:latin typeface="Century Gothic" panose="020B0502020202020204" pitchFamily="34" charset="0"/>
              </a:rPr>
              <a:t>Event </a:t>
            </a:r>
            <a:r>
              <a:rPr lang="ru-RU" sz="1000" dirty="0">
                <a:latin typeface="Century Gothic" panose="020B0502020202020204" pitchFamily="34" charset="0"/>
              </a:rPr>
              <a:t>департамента </a:t>
            </a:r>
            <a:r>
              <a:rPr lang="ru-RU" sz="1000" dirty="0" smtClean="0">
                <a:latin typeface="Century Gothic" panose="020B0502020202020204" pitchFamily="34" charset="0"/>
              </a:rPr>
              <a:t>агентства легко спланирует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для вас специальные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и корпоративные</a:t>
            </a:r>
            <a:r>
              <a:rPr lang="ru-RU" sz="1000" dirty="0">
                <a:latin typeface="Century Gothic" panose="020B0502020202020204" pitchFamily="34" charset="0"/>
              </a:rPr>
              <a:t> </a:t>
            </a:r>
            <a:r>
              <a:rPr lang="ru-RU" sz="1000" dirty="0" smtClean="0">
                <a:latin typeface="Century Gothic" panose="020B0502020202020204" pitchFamily="34" charset="0"/>
              </a:rPr>
              <a:t>мероприятия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любой </a:t>
            </a:r>
            <a:r>
              <a:rPr lang="ru-RU" sz="1000" dirty="0">
                <a:latin typeface="Century Gothic" panose="020B0502020202020204" pitchFamily="34" charset="0"/>
              </a:rPr>
              <a:t>сложности</a:t>
            </a:r>
            <a:r>
              <a:rPr lang="ru-RU" sz="1000" dirty="0" smtClean="0">
                <a:latin typeface="Century Gothic" panose="020B0502020202020204" pitchFamily="34" charset="0"/>
              </a:rPr>
              <a:t>:</a:t>
            </a:r>
          </a:p>
          <a:p>
            <a:endParaRPr lang="en-US" sz="1000" dirty="0">
              <a:latin typeface="Century Gothic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Пресс-конференции, пресс-ланчи, пресс-брифинги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Деловые конференции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Развлекательные мероприятия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Общественные и государственные 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события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Тест-драйвы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Выездные мероприятия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latin typeface="Century Gothic" panose="020B0502020202020204" pitchFamily="34" charset="0"/>
              </a:rPr>
              <a:t>BTL</a:t>
            </a:r>
            <a:r>
              <a:rPr lang="ru-RU" sz="1000" dirty="0" smtClean="0">
                <a:latin typeface="Century Gothic" panose="020B0502020202020204" pitchFamily="34" charset="0"/>
              </a:rPr>
              <a:t>-активности</a:t>
            </a:r>
            <a:endParaRPr lang="en-US" sz="1000" dirty="0"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6155" y="1509628"/>
            <a:ext cx="314541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Century Gothic" panose="020B0502020202020204" pitchFamily="34" charset="0"/>
              </a:rPr>
              <a:t>Услуги </a:t>
            </a:r>
            <a:r>
              <a:rPr lang="en-US" sz="1000" dirty="0">
                <a:latin typeface="Century Gothic" panose="020B0502020202020204" pitchFamily="34" charset="0"/>
              </a:rPr>
              <a:t>Event </a:t>
            </a:r>
            <a:r>
              <a:rPr lang="ru-RU" sz="1000" dirty="0">
                <a:latin typeface="Century Gothic" panose="020B0502020202020204" pitchFamily="34" charset="0"/>
              </a:rPr>
              <a:t>департамента в рамках </a:t>
            </a:r>
            <a:endParaRPr lang="ru-RU" sz="1000" dirty="0" smtClean="0">
              <a:latin typeface="Century Gothic" panose="020B0502020202020204" pitchFamily="34" charset="0"/>
            </a:endParaRPr>
          </a:p>
          <a:p>
            <a:r>
              <a:rPr lang="ru-RU" sz="1000" dirty="0">
                <a:latin typeface="Century Gothic" panose="020B0502020202020204" pitchFamily="34" charset="0"/>
              </a:rPr>
              <a:t>п</a:t>
            </a:r>
            <a:r>
              <a:rPr lang="ru-RU" sz="1000" dirty="0" smtClean="0">
                <a:latin typeface="Century Gothic" panose="020B0502020202020204" pitchFamily="34" charset="0"/>
              </a:rPr>
              <a:t>одготовки события </a:t>
            </a:r>
            <a:r>
              <a:rPr lang="ru-RU" sz="1000" dirty="0">
                <a:latin typeface="Century Gothic" panose="020B0502020202020204" pitchFamily="34" charset="0"/>
              </a:rPr>
              <a:t>включают в себя</a:t>
            </a:r>
            <a:r>
              <a:rPr lang="ru-RU" sz="1000" dirty="0" smtClean="0">
                <a:latin typeface="Century Gothic" panose="020B0502020202020204" pitchFamily="34" charset="0"/>
              </a:rPr>
              <a:t>:</a:t>
            </a:r>
          </a:p>
          <a:p>
            <a:endParaRPr lang="ru-RU" sz="1000" dirty="0">
              <a:latin typeface="Century Gothic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Разработка креативных концепций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Поиск и бронирование площадок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Приглашение гостей, онлайн регистрация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и аккредитация участников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Организация логистики и </a:t>
            </a:r>
            <a:r>
              <a:rPr lang="ru-RU" sz="1000" dirty="0" err="1" smtClean="0">
                <a:latin typeface="Century Gothic" panose="020B0502020202020204" pitchFamily="34" charset="0"/>
              </a:rPr>
              <a:t>кейтеринга</a:t>
            </a:r>
            <a:endParaRPr lang="ru-RU" sz="1000" dirty="0" smtClean="0">
              <a:latin typeface="Century Gothic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Поиск артистов и подготовка 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развлекательной</a:t>
            </a:r>
            <a:r>
              <a:rPr lang="ru-RU" sz="1000" dirty="0">
                <a:latin typeface="Century Gothic" panose="020B0502020202020204" pitchFamily="34" charset="0"/>
              </a:rPr>
              <a:t> </a:t>
            </a:r>
            <a:r>
              <a:rPr lang="ru-RU" sz="1000" dirty="0" smtClean="0">
                <a:latin typeface="Century Gothic" panose="020B0502020202020204" pitchFamily="34" charset="0"/>
              </a:rPr>
              <a:t>программы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Декорационные и интерьерные решения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для мероприятий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Техническое оснащение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Подготовка фото- и видео- отчетов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Организация работы временного</a:t>
            </a:r>
            <a:br>
              <a:rPr lang="ru-RU" sz="1000" dirty="0" smtClean="0">
                <a:latin typeface="Century Gothic" panose="020B0502020202020204" pitchFamily="34" charset="0"/>
              </a:rPr>
            </a:br>
            <a:r>
              <a:rPr lang="ru-RU" sz="1000" dirty="0" smtClean="0">
                <a:latin typeface="Century Gothic" panose="020B0502020202020204" pitchFamily="34" charset="0"/>
              </a:rPr>
              <a:t>и промо персонала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Администрирование мероприятия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>
                <a:latin typeface="Century Gothic" panose="020B0502020202020204" pitchFamily="34" charset="0"/>
              </a:rPr>
              <a:t>Производство </a:t>
            </a:r>
            <a:r>
              <a:rPr lang="ru-RU" sz="1000" dirty="0" err="1" smtClean="0">
                <a:latin typeface="Century Gothic" panose="020B0502020202020204" pitchFamily="34" charset="0"/>
              </a:rPr>
              <a:t>брендированной</a:t>
            </a:r>
            <a:r>
              <a:rPr lang="ru-RU" sz="1000" dirty="0" smtClean="0">
                <a:latin typeface="Century Gothic" panose="020B0502020202020204" pitchFamily="34" charset="0"/>
              </a:rPr>
              <a:t> продукции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5355"/>
            <a:ext cx="1947768" cy="14982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7120" y="515025"/>
            <a:ext cx="11448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Event</a:t>
            </a:r>
            <a:r>
              <a:rPr lang="ru-RU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endParaRPr lang="en-US" sz="16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маркетинг</a:t>
            </a:r>
            <a:endParaRPr lang="ru-RU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11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8585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1590</TotalTime>
  <Words>474</Words>
  <Application>Microsoft Office PowerPoint</Application>
  <PresentationFormat>Экран (16:9)</PresentationFormat>
  <Paragraphs>236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Bradley Hand ITC</vt:lpstr>
      <vt:lpstr>Calibri</vt:lpstr>
      <vt:lpstr>Century Gothic</vt:lpstr>
      <vt:lpstr>Tahoma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natalia.safronova</dc:creator>
  <cp:lastModifiedBy>Marina Dikareva</cp:lastModifiedBy>
  <cp:revision>86</cp:revision>
  <dcterms:created xsi:type="dcterms:W3CDTF">2016-11-15T12:54:41Z</dcterms:created>
  <dcterms:modified xsi:type="dcterms:W3CDTF">2020-06-16T09:41:33Z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2016-02-19T00:00:00Z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2016-11-15T00:00:00Z</vt:filetime>
  </property>
</Properties>
</file>