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>
  <p:sldMasterIdLst>
    <p:sldMasterId id="2147483648" r:id="rId1"/>
  </p:sldMasterIdLst>
  <p:notesMasterIdLst>
    <p:notesMasterId r:id="rId37"/>
  </p:notesMasterIdLst>
  <p:sldIdLst>
    <p:sldId id="477" r:id="rId2"/>
    <p:sldId id="323" r:id="rId3"/>
    <p:sldId id="452" r:id="rId4"/>
    <p:sldId id="324" r:id="rId5"/>
    <p:sldId id="474" r:id="rId6"/>
    <p:sldId id="427" r:id="rId7"/>
    <p:sldId id="429" r:id="rId8"/>
    <p:sldId id="448" r:id="rId9"/>
    <p:sldId id="455" r:id="rId10"/>
    <p:sldId id="468" r:id="rId11"/>
    <p:sldId id="456" r:id="rId12"/>
    <p:sldId id="438" r:id="rId13"/>
    <p:sldId id="439" r:id="rId14"/>
    <p:sldId id="466" r:id="rId15"/>
    <p:sldId id="446" r:id="rId16"/>
    <p:sldId id="459" r:id="rId17"/>
    <p:sldId id="432" r:id="rId18"/>
    <p:sldId id="460" r:id="rId19"/>
    <p:sldId id="433" r:id="rId20"/>
    <p:sldId id="461" r:id="rId21"/>
    <p:sldId id="440" r:id="rId22"/>
    <p:sldId id="442" r:id="rId23"/>
    <p:sldId id="462" r:id="rId24"/>
    <p:sldId id="443" r:id="rId25"/>
    <p:sldId id="450" r:id="rId26"/>
    <p:sldId id="463" r:id="rId27"/>
    <p:sldId id="449" r:id="rId28"/>
    <p:sldId id="444" r:id="rId29"/>
    <p:sldId id="472" r:id="rId30"/>
    <p:sldId id="473" r:id="rId31"/>
    <p:sldId id="475" r:id="rId32"/>
    <p:sldId id="476" r:id="rId33"/>
    <p:sldId id="464" r:id="rId34"/>
    <p:sldId id="451" r:id="rId35"/>
    <p:sldId id="297" r:id="rId36"/>
  </p:sldIdLst>
  <p:sldSz cx="9144000" cy="5143500" type="screen16x9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800"/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8696" autoAdjust="0"/>
  </p:normalViewPr>
  <p:slideViewPr>
    <p:cSldViewPr>
      <p:cViewPr>
        <p:scale>
          <a:sx n="96" d="100"/>
          <a:sy n="96" d="100"/>
        </p:scale>
        <p:origin x="-998" y="-326"/>
      </p:cViewPr>
      <p:guideLst>
        <p:guide orient="horz" pos="1575"/>
        <p:guide orient="horz" pos="2890"/>
        <p:guide pos="38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41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99" y="0"/>
            <a:ext cx="2946189" cy="496411"/>
          </a:xfrm>
          <a:prstGeom prst="rect">
            <a:avLst/>
          </a:prstGeom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124" charset="-128"/>
              </a:defRPr>
            </a:lvl1pPr>
          </a:lstStyle>
          <a:p>
            <a:pPr>
              <a:defRPr/>
            </a:pPr>
            <a:fld id="{5796B0EF-B7BF-4F36-93DD-569F38CF5808}" type="datetime1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223"/>
            <a:ext cx="2946189" cy="49641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99" y="9430223"/>
            <a:ext cx="2946189" cy="496411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124" charset="-128"/>
              </a:defRPr>
            </a:lvl1pPr>
          </a:lstStyle>
          <a:p>
            <a:pPr>
              <a:defRPr/>
            </a:pPr>
            <a:fld id="{10CA9DA0-673E-469B-89D1-E0FA070F7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ＭＳ Ｐゴシック" pitchFamily="-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611560" y="1491630"/>
            <a:ext cx="7848872" cy="136815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Picture 8" descr="Untitled-1"/>
          <p:cNvPicPr>
            <a:picLocks noChangeAspect="1" noChangeArrowheads="1"/>
          </p:cNvPicPr>
          <p:nvPr userDrawn="1"/>
        </p:nvPicPr>
        <p:blipFill>
          <a:blip r:embed="rId2" cstate="email"/>
          <a:srcRect r="79572" b="23640"/>
          <a:stretch>
            <a:fillRect/>
          </a:stretch>
        </p:blipFill>
        <p:spPr bwMode="auto">
          <a:xfrm>
            <a:off x="8459788" y="4471988"/>
            <a:ext cx="684212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11560" y="3291830"/>
            <a:ext cx="6400800" cy="937270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1491630"/>
            <a:ext cx="7772400" cy="1368152"/>
          </a:xfrm>
          <a:noFill/>
          <a:ln>
            <a:noFill/>
          </a:ln>
          <a:effectLst/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4678363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771775" y="4678363"/>
            <a:ext cx="2895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11863" y="4678363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677B0-831A-49D5-9E1F-6A65086BF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0" y="627063"/>
            <a:ext cx="9144000" cy="0"/>
          </a:xfrm>
          <a:prstGeom prst="line">
            <a:avLst/>
          </a:prstGeom>
          <a:ln w="19050">
            <a:solidFill>
              <a:srgbClr val="FF58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008B1-3701-4053-97DC-97D52D01F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 userDrawn="1"/>
        </p:nvSpPr>
        <p:spPr>
          <a:xfrm>
            <a:off x="611188" y="1923678"/>
            <a:ext cx="7777236" cy="20882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00313"/>
            <a:ext cx="7772400" cy="1080120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C5FEA-D3DB-4F7F-B38E-556D69DFF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 userDrawn="1"/>
        </p:nvCxnSpPr>
        <p:spPr>
          <a:xfrm>
            <a:off x="0" y="627063"/>
            <a:ext cx="9144000" cy="0"/>
          </a:xfrm>
          <a:prstGeom prst="line">
            <a:avLst/>
          </a:prstGeom>
          <a:ln w="19050">
            <a:solidFill>
              <a:srgbClr val="FF58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35806"/>
            <a:ext cx="4038600" cy="385881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35806"/>
            <a:ext cx="4038600" cy="385881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CBC99-7FE7-484E-BC7F-A243956BC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E2A15-C63C-4804-AA97-880F843F3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8EDB2-94CB-4A6D-9CDB-71C4D66E2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BEF30-A68E-46FD-BAC1-79E9D5A15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12823-1AA0-4CA9-8137-90E44090D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7313"/>
            <a:ext cx="8229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35013"/>
            <a:ext cx="8229600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47355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95513" y="4735513"/>
            <a:ext cx="38163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0650" y="47355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404040"/>
                </a:solidFill>
                <a:latin typeface="Verdana" pitchFamily="34" charset="0"/>
                <a:ea typeface="ヒラギノ角ゴ Pro W3" pitchFamily="124" charset="-128"/>
              </a:defRPr>
            </a:lvl1pPr>
          </a:lstStyle>
          <a:p>
            <a:pPr>
              <a:defRPr/>
            </a:pPr>
            <a:fld id="{60ED39A3-4A7F-489B-A4EE-B25922DBC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0" y="4732338"/>
            <a:ext cx="9144000" cy="0"/>
          </a:xfrm>
          <a:prstGeom prst="line">
            <a:avLst/>
          </a:prstGeom>
          <a:ln w="19050">
            <a:solidFill>
              <a:srgbClr val="FF58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Untitled-1"/>
          <p:cNvPicPr>
            <a:picLocks noChangeAspect="1" noChangeArrowheads="1"/>
          </p:cNvPicPr>
          <p:nvPr userDrawn="1"/>
        </p:nvPicPr>
        <p:blipFill>
          <a:blip r:embed="rId10" cstate="email"/>
          <a:srcRect r="79572" b="23640"/>
          <a:stretch>
            <a:fillRect/>
          </a:stretch>
        </p:blipFill>
        <p:spPr bwMode="auto">
          <a:xfrm>
            <a:off x="8756650" y="4762500"/>
            <a:ext cx="3873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0" r:id="rId6"/>
    <p:sldLayoutId id="2147484161" r:id="rId7"/>
    <p:sldLayoutId id="2147484162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04040"/>
          </a:solidFill>
          <a:latin typeface="+mj-lt"/>
          <a:ea typeface="ヒラギノ角ゴ Pro W3" charset="-128"/>
          <a:cs typeface="ヒラギノ角ゴ Pro W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04040"/>
          </a:solidFill>
          <a:latin typeface="Verdana" pitchFamily="34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04040"/>
          </a:solidFill>
          <a:latin typeface="Verdana" pitchFamily="34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04040"/>
          </a:solidFill>
          <a:latin typeface="Verdana" pitchFamily="34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04040"/>
          </a:solidFill>
          <a:latin typeface="Verdana" pitchFamily="34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100000"/>
        <a:buFont typeface="Wingdings" pitchFamily="2" charset="2"/>
        <a:buChar char="v"/>
        <a:defRPr>
          <a:solidFill>
            <a:srgbClr val="404040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1600">
          <a:solidFill>
            <a:srgbClr val="404040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1400">
          <a:solidFill>
            <a:srgbClr val="404040"/>
          </a:solidFill>
          <a:latin typeface="+mn-lt"/>
          <a:ea typeface="ＭＳ Ｐゴシック" pitchFamily="-1" charset="-128"/>
          <a:cs typeface="ＭＳ Ｐゴシック" pitchFamily="-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1200">
          <a:solidFill>
            <a:srgbClr val="404040"/>
          </a:solidFill>
          <a:latin typeface="+mn-lt"/>
          <a:ea typeface="ＭＳ Ｐゴシック" pitchFamily="-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1100">
          <a:solidFill>
            <a:srgbClr val="404040"/>
          </a:solidFill>
          <a:latin typeface="+mn-lt"/>
          <a:ea typeface="ＭＳ Ｐゴシック" pitchFamily="-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4.xls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18" Type="http://schemas.openxmlformats.org/officeDocument/2006/relationships/image" Target="../media/image3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jpeg"/><Relationship Id="rId17" Type="http://schemas.openxmlformats.org/officeDocument/2006/relationships/image" Target="../media/image37.jpeg"/><Relationship Id="rId2" Type="http://schemas.openxmlformats.org/officeDocument/2006/relationships/image" Target="../media/image22.jpeg"/><Relationship Id="rId16" Type="http://schemas.openxmlformats.org/officeDocument/2006/relationships/image" Target="../media/image36.jpe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19" Type="http://schemas.openxmlformats.org/officeDocument/2006/relationships/image" Target="../media/image39.pn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7437" y="1140619"/>
            <a:ext cx="2854829" cy="2862262"/>
          </a:xfrm>
          <a:prstGeom prst="rect">
            <a:avLst/>
          </a:prstGeom>
          <a:noFill/>
          <a:ln w="63500">
            <a:solidFill>
              <a:srgbClr val="FA94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2796" y="1563638"/>
            <a:ext cx="5585508" cy="1016329"/>
          </a:xfrm>
          <a:prstGeom prst="rect">
            <a:avLst/>
          </a:prstGeom>
          <a:solidFill>
            <a:srgbClr val="FA9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22795" y="2283718"/>
            <a:ext cx="2273472" cy="864096"/>
          </a:xfrm>
          <a:prstGeom prst="rect">
            <a:avLst/>
          </a:prstGeom>
          <a:solidFill>
            <a:srgbClr val="FA9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азвание 1"/>
          <p:cNvSpPr>
            <a:spLocks noGrp="1"/>
          </p:cNvSpPr>
          <p:nvPr>
            <p:ph type="ctrTitle" idx="4294967295"/>
          </p:nvPr>
        </p:nvSpPr>
        <p:spPr>
          <a:xfrm>
            <a:off x="1691680" y="1756470"/>
            <a:ext cx="5760640" cy="110331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КОММУНИКАЦИОННАЯ ГРУППА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LBL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37167" y="4741383"/>
            <a:ext cx="5164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 smtClean="0">
                <a:solidFill>
                  <a:srgbClr val="FA9400"/>
                </a:solidFill>
              </a:rPr>
              <a:t>Москва</a:t>
            </a:r>
            <a:endParaRPr lang="ru-RU" sz="800" dirty="0">
              <a:solidFill>
                <a:srgbClr val="FA94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01517" y="474138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 smtClean="0">
                <a:solidFill>
                  <a:srgbClr val="FA9400"/>
                </a:solidFill>
              </a:rPr>
              <a:t>201</a:t>
            </a:r>
            <a:r>
              <a:rPr lang="en-US" sz="800" dirty="0" smtClean="0">
                <a:solidFill>
                  <a:srgbClr val="FA9400"/>
                </a:solidFill>
              </a:rPr>
              <a:t>8</a:t>
            </a:r>
            <a:endParaRPr lang="ru-RU" sz="800" dirty="0">
              <a:solidFill>
                <a:srgbClr val="FA9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52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0538"/>
            <a:ext cx="9147175" cy="47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51520" y="2859782"/>
            <a:ext cx="8229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ヒラギノ角ゴ Pro W3" charset="-128"/>
                <a:cs typeface="ヒラギノ角ゴ Pro W3" charset="-128"/>
              </a:rPr>
              <a:t>ПРИМЕРЫ НАШИХ РАБОТ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36516"/>
            <a:ext cx="8229600" cy="487362"/>
          </a:xfrm>
        </p:spPr>
        <p:txBody>
          <a:bodyPr/>
          <a:lstStyle/>
          <a:p>
            <a:r>
              <a:rPr lang="ru-RU" altLang="fr-FR" b="1" dirty="0" smtClean="0">
                <a:solidFill>
                  <a:srgbClr val="FF5800"/>
                </a:solidFill>
                <a:ea typeface="ヒラギノ角ゴ Pro W3" pitchFamily="-1" charset="-128"/>
              </a:rPr>
              <a:t>Московский Международный Фестиваль «Круг света»</a:t>
            </a:r>
            <a:endParaRPr lang="ru-RU" b="1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7313"/>
            <a:ext cx="8579296" cy="487362"/>
          </a:xfrm>
        </p:spPr>
        <p:txBody>
          <a:bodyPr/>
          <a:lstStyle/>
          <a:p>
            <a:r>
              <a:rPr lang="ru-RU" altLang="fr-FR" sz="2000" dirty="0" smtClean="0">
                <a:ea typeface="ヒラギノ角ゴ Pro W3" pitchFamily="-1" charset="-128"/>
              </a:rPr>
              <a:t>Наш специальный проект  </a:t>
            </a:r>
            <a:br>
              <a:rPr lang="ru-RU" altLang="fr-FR" sz="2000" dirty="0" smtClean="0">
                <a:ea typeface="ヒラギノ角ゴ Pro W3" pitchFamily="-1" charset="-128"/>
              </a:rPr>
            </a:br>
            <a:r>
              <a:rPr lang="ru-RU" altLang="fr-FR" sz="2000" dirty="0" smtClean="0">
                <a:ea typeface="ヒラギノ角ゴ Pro W3" pitchFamily="-1" charset="-128"/>
              </a:rPr>
              <a:t>Московский Международный Фестиваль «Круг света» </a:t>
            </a:r>
            <a:r>
              <a:rPr lang="ru-RU" altLang="fr-FR" sz="1600" dirty="0" smtClean="0">
                <a:ea typeface="ヒラギノ角ゴ Pro W3" pitchFamily="-1" charset="-128"/>
              </a:rPr>
              <a:t>2013-2017</a:t>
            </a:r>
            <a:endParaRPr lang="ru-RU" altLang="fr-FR" sz="2000" dirty="0" smtClean="0">
              <a:ea typeface="ヒラギノ角ゴ Pro W3" pitchFamily="-1" charset="-128"/>
            </a:endParaRP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600"/>
              </a:spcBef>
              <a:buClr>
                <a:srgbClr val="FF9933"/>
              </a:buClr>
              <a:buFont typeface="Wingdings" pitchFamily="2" charset="2"/>
              <a:buNone/>
              <a:defRPr/>
            </a:pPr>
            <a:r>
              <a:rPr lang="ru-RU" sz="1000" dirty="0" smtClean="0"/>
              <a:t>Коммуникационная Группа </a:t>
            </a:r>
            <a:r>
              <a:rPr lang="en-US" sz="1000" dirty="0" smtClean="0"/>
              <a:t>LBL</a:t>
            </a:r>
            <a:r>
              <a:rPr lang="ru-RU" sz="1000" dirty="0" smtClean="0"/>
              <a:t> с 2013 года является координатором фестиваля «Круг света», который ежегодно проводится в Москве в сентябре – октябре. </a:t>
            </a:r>
          </a:p>
          <a:p>
            <a:pPr marL="0" indent="0" eaLnBrk="1" hangingPunct="1">
              <a:spcBef>
                <a:spcPts val="600"/>
              </a:spcBef>
              <a:buClr>
                <a:srgbClr val="FF9933"/>
              </a:buClr>
              <a:buFont typeface="Wingdings" pitchFamily="2" charset="2"/>
              <a:buNone/>
              <a:defRPr/>
            </a:pPr>
            <a:r>
              <a:rPr lang="ru-RU" sz="1000" dirty="0" smtClean="0"/>
              <a:t>В рамках подготовки и проведения фестиваля мы выполняем полный комплекс услуг от разработки концепции фестиваля до выбора площадок и согласования их с городскими органами, от разработки и проведения рекламной кампании до привлечения спонсоров. </a:t>
            </a:r>
          </a:p>
          <a:p>
            <a:pPr marL="179388" indent="-179388" eaLnBrk="1" hangingPunct="1"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000" dirty="0" smtClean="0"/>
              <a:t>5-ый юбилейный фестиваль в 2015 году посетили </a:t>
            </a:r>
            <a:r>
              <a:rPr lang="ru-RU" sz="1000" b="1" dirty="0" smtClean="0"/>
              <a:t>более 7,5 млн. человек</a:t>
            </a:r>
            <a:r>
              <a:rPr lang="ru-RU" sz="1000" dirty="0" smtClean="0"/>
              <a:t>, он проходил в течение 9 дней на 9 площадках Москвы</a:t>
            </a:r>
          </a:p>
          <a:p>
            <a:pPr marL="179388" indent="-179388" eaLnBrk="1" hangingPunct="1"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000" dirty="0" smtClean="0"/>
              <a:t>В 2017 году на международный конкурс видеомэппинга АРТ ВИЖН, проводимый в рамках фестиваля, было подано рекордное количество заявок – </a:t>
            </a:r>
            <a:r>
              <a:rPr lang="ru-RU" sz="1000" b="1" dirty="0" smtClean="0"/>
              <a:t>146 компаний из 31 страны мира</a:t>
            </a:r>
            <a:r>
              <a:rPr lang="ru-RU" sz="1000" dirty="0" smtClean="0"/>
              <a:t>.  </a:t>
            </a:r>
          </a:p>
          <a:p>
            <a:pPr marL="179388" indent="-179388" eaLnBrk="1" hangingPunct="1"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000" dirty="0" smtClean="0">
                <a:ea typeface="ヒラギノ角ゴ Pro W3" charset="-128"/>
                <a:cs typeface="ヒラギノ角ゴ Pro W3" charset="-128"/>
              </a:rPr>
              <a:t>Впервые количество упоминаний о фестивале в СМИ в 2016 году составило </a:t>
            </a:r>
            <a:r>
              <a:rPr lang="ru-RU" sz="1000" b="1" dirty="0" smtClean="0">
                <a:ea typeface="ヒラギノ角ゴ Pro W3" charset="-128"/>
                <a:cs typeface="ヒラギノ角ゴ Pro W3" charset="-128"/>
              </a:rPr>
              <a:t>более 4 тыс</a:t>
            </a:r>
            <a:r>
              <a:rPr lang="ru-RU" sz="1000" b="1" dirty="0" smtClean="0"/>
              <a:t>яч.</a:t>
            </a:r>
            <a:r>
              <a:rPr lang="ru-RU" sz="1000" b="1" dirty="0" smtClean="0">
                <a:ea typeface="ヒラギノ角ゴ Pro W3" charset="-128"/>
                <a:cs typeface="ヒラギノ角ゴ Pro W3" charset="-128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dirty="0" smtClean="0"/>
          </a:p>
        </p:txBody>
      </p:sp>
      <p:sp>
        <p:nvSpPr>
          <p:cNvPr id="55300" name="Номер слайда 10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 pitchFamily="-1" charset="-128"/>
              </a:rPr>
              <a:t>13</a:t>
            </a:r>
          </a:p>
        </p:txBody>
      </p:sp>
      <p:pic>
        <p:nvPicPr>
          <p:cNvPr id="28675" name="Picture 3" descr="\\lblstore\lightfest_public\ФОТО_2016_ЛАРМАНН\Большой театр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859782"/>
            <a:ext cx="2668059" cy="1778400"/>
          </a:xfrm>
          <a:prstGeom prst="rect">
            <a:avLst/>
          </a:prstGeom>
          <a:noFill/>
        </p:spPr>
      </p:pic>
      <p:pic>
        <p:nvPicPr>
          <p:cNvPr id="28676" name="Picture 4" descr="\\lblstore\lightfest_public\ФОТО_2016_АКВАТИК ШОУ\Закрытие на Гребном\DSC02442-v01-01so-Circle-of-Light-Moscow-20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9782"/>
            <a:ext cx="2771802" cy="1779514"/>
          </a:xfrm>
          <a:prstGeom prst="rect">
            <a:avLst/>
          </a:prstGeom>
          <a:noFill/>
        </p:spPr>
      </p:pic>
      <p:pic>
        <p:nvPicPr>
          <p:cNvPr id="28677" name="Picture 5" descr="\\lblstore\lightfest_public\ФОТО_2016_ЛАРМАНН\МГУ_Открытие\МГУ_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0510" y="2859782"/>
            <a:ext cx="2203490" cy="1778400"/>
          </a:xfrm>
          <a:prstGeom prst="rect">
            <a:avLst/>
          </a:prstGeom>
          <a:noFill/>
        </p:spPr>
      </p:pic>
      <p:pic>
        <p:nvPicPr>
          <p:cNvPr id="28674" name="Picture 2" descr="\\lblstore\lightfest_public\ФОТО_2016_ЛАРМАНН\МГУ_Открытие\МГУ_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9" y="2860999"/>
            <a:ext cx="2664296" cy="17779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2221580"/>
            <a:ext cx="1677994" cy="251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fr-FR" sz="2000" dirty="0" smtClean="0">
                <a:ea typeface="ヒラギノ角ゴ Pro W3" pitchFamily="-1" charset="-128"/>
              </a:rPr>
              <a:t>Наш специальный проект </a:t>
            </a:r>
            <a:br>
              <a:rPr lang="ru-RU" altLang="fr-FR" sz="2000" dirty="0" smtClean="0">
                <a:ea typeface="ヒラギノ角ゴ Pro W3" pitchFamily="-1" charset="-128"/>
              </a:rPr>
            </a:br>
            <a:r>
              <a:rPr lang="ru-RU" altLang="fr-FR" sz="2000" dirty="0" smtClean="0">
                <a:ea typeface="ヒラギノ角ゴ Pro W3" pitchFamily="-1" charset="-128"/>
              </a:rPr>
              <a:t>Фестиваль «Круг света». Награды</a:t>
            </a:r>
          </a:p>
        </p:txBody>
      </p:sp>
      <p:sp>
        <p:nvSpPr>
          <p:cNvPr id="22531" name="Содержимое 6"/>
          <p:cNvSpPr>
            <a:spLocks noGrp="1"/>
          </p:cNvSpPr>
          <p:nvPr>
            <p:ph idx="1"/>
          </p:nvPr>
        </p:nvSpPr>
        <p:spPr>
          <a:xfrm>
            <a:off x="457200" y="483518"/>
            <a:ext cx="8229600" cy="1656184"/>
          </a:xfrm>
        </p:spPr>
        <p:txBody>
          <a:bodyPr/>
          <a:lstStyle/>
          <a:p>
            <a:pPr marL="182563" indent="-182563">
              <a:spcBef>
                <a:spcPts val="1200"/>
              </a:spcBef>
              <a:buNone/>
            </a:pPr>
            <a:endParaRPr lang="ru-RU" sz="1200" dirty="0" smtClean="0">
              <a:solidFill>
                <a:schemeClr val="tx2">
                  <a:lumMod val="75000"/>
                  <a:lumOff val="25000"/>
                </a:schemeClr>
              </a:solidFill>
              <a:ea typeface="ヒラギノ角ゴ Pro W3"/>
              <a:cs typeface="ヒラギノ角ゴ Pro W3"/>
            </a:endParaRPr>
          </a:p>
          <a:p>
            <a:pPr marL="182563" indent="-182563">
              <a:spcBef>
                <a:spcPts val="1200"/>
              </a:spcBef>
            </a:pPr>
            <a:r>
              <a:rPr lang="ru-RU" sz="1200" dirty="0" smtClean="0">
                <a:solidFill>
                  <a:schemeClr val="tx2">
                    <a:lumMod val="75000"/>
                    <a:lumOff val="25000"/>
                  </a:schemeClr>
                </a:solidFill>
                <a:ea typeface="ヒラギノ角ゴ Pro W3"/>
                <a:cs typeface="ヒラギノ角ゴ Pro W3"/>
              </a:rPr>
              <a:t>Проект «Московский Международный фестиваль «Круг Света» был отмечен престижной премией «Марка №1 в России» в 2013 и в 2014 гг. в номинации «Социально-культурное событие года. Фестиваль»</a:t>
            </a:r>
            <a:endParaRPr lang="en-US" sz="1200" dirty="0" smtClean="0">
              <a:solidFill>
                <a:schemeClr val="tx2">
                  <a:lumMod val="75000"/>
                  <a:lumOff val="25000"/>
                </a:schemeClr>
              </a:solidFill>
              <a:ea typeface="ヒラギノ角ゴ Pro W3"/>
              <a:cs typeface="ヒラギノ角ゴ Pro W3"/>
            </a:endParaRPr>
          </a:p>
          <a:p>
            <a:pPr marL="182563" indent="-182563">
              <a:spcBef>
                <a:spcPts val="1200"/>
              </a:spcBef>
            </a:pPr>
            <a:r>
              <a:rPr lang="ru-RU" sz="1200" dirty="0" smtClean="0">
                <a:solidFill>
                  <a:schemeClr val="tx2">
                    <a:lumMod val="75000"/>
                    <a:lumOff val="25000"/>
                  </a:schemeClr>
                </a:solidFill>
                <a:ea typeface="ヒラギノ角ゴ Pro W3"/>
                <a:cs typeface="ヒラギノ角ゴ Pro W3"/>
                <a:sym typeface="Helvetica Neue CE 35 Thin"/>
              </a:rPr>
              <a:t>В 2015 году фестиваль «Круг Света» вошел в Книгу Рекордов Гиннеса за самую большую площадь </a:t>
            </a:r>
            <a:r>
              <a:rPr lang="ru-RU" sz="1200" dirty="0" err="1" smtClean="0">
                <a:solidFill>
                  <a:schemeClr val="tx2">
                    <a:lumMod val="75000"/>
                    <a:lumOff val="25000"/>
                  </a:schemeClr>
                </a:solidFill>
                <a:ea typeface="ヒラギノ角ゴ Pro W3"/>
                <a:cs typeface="ヒラギノ角ゴ Pro W3"/>
                <a:sym typeface="Helvetica Neue CE 35 Thin"/>
              </a:rPr>
              <a:t>видеопроекции</a:t>
            </a:r>
            <a:r>
              <a:rPr lang="ru-RU" sz="1200" dirty="0" smtClean="0">
                <a:solidFill>
                  <a:schemeClr val="tx2">
                    <a:lumMod val="75000"/>
                    <a:lumOff val="25000"/>
                  </a:schemeClr>
                </a:solidFill>
                <a:ea typeface="ヒラギノ角ゴ Pro W3"/>
                <a:cs typeface="ヒラギノ角ゴ Pro W3"/>
                <a:sym typeface="Helvetica Neue CE 35 Thin"/>
              </a:rPr>
              <a:t>, а в 2016 году получил 2 награды  Книги Рекордов.</a:t>
            </a:r>
            <a:endParaRPr lang="ru-RU" sz="1200" dirty="0" smtClean="0">
              <a:solidFill>
                <a:schemeClr val="tx2">
                  <a:lumMod val="75000"/>
                  <a:lumOff val="25000"/>
                </a:schemeClr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253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/>
                <a:cs typeface="ヒラギノ角ゴ Pro W3"/>
              </a:rPr>
              <a:t>14</a:t>
            </a:r>
          </a:p>
        </p:txBody>
      </p:sp>
      <p:pic>
        <p:nvPicPr>
          <p:cNvPr id="14" name="Picture 9" descr="http://liveangarsk.ru/files/ava/picture-17940-c851e4ac4f993ed70c879a4719870fcd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2355726"/>
            <a:ext cx="1152766" cy="116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&amp;Pcy;&amp;Rcy;&amp;IEcy;&amp;Mcy;&amp;Icy;&amp;YAcy; &amp;Pcy;&amp;Ucy;&amp;Bcy;&amp;Lcy;&amp;Icy;&amp;CHcy;&amp;Ncy;&amp;Ocy;&amp;Jcy; &amp;Acy;&amp;Kcy;&amp;Tcy;&amp;Icy;&amp;Vcy;&amp;Ncy;&amp;Ocy;&amp;Scy;&amp;Tcy;&amp;I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35404" y="2355726"/>
            <a:ext cx="15284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www.themoscowtimes.com/bitrix/templates/tmt_awards_test/image/logo-awards.png"/>
          <p:cNvPicPr>
            <a:picLocks noChangeAspect="1" noChangeArrowheads="1"/>
          </p:cNvPicPr>
          <p:nvPr/>
        </p:nvPicPr>
        <p:blipFill>
          <a:blip r:embed="rId5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652120" y="3795886"/>
            <a:ext cx="1615564" cy="4532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79712" y="2211710"/>
            <a:ext cx="16561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2355726"/>
            <a:ext cx="1512168" cy="2250669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36516"/>
            <a:ext cx="8229600" cy="487362"/>
          </a:xfrm>
        </p:spPr>
        <p:txBody>
          <a:bodyPr/>
          <a:lstStyle/>
          <a:p>
            <a:r>
              <a:rPr lang="ru-RU" b="1" dirty="0" smtClean="0">
                <a:solidFill>
                  <a:srgbClr val="FF5800"/>
                </a:solidFill>
                <a:ea typeface="ヒラギノ角ゴ Pro W3" pitchFamily="-1" charset="-128"/>
              </a:rPr>
              <a:t>СБЕРБАНК</a:t>
            </a:r>
            <a:endParaRPr lang="ru-RU" b="1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Интеграция в Фестиваль «Круг света». Сбербанк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067694"/>
            <a:ext cx="8820472" cy="1368152"/>
          </a:xfrm>
        </p:spPr>
        <p:txBody>
          <a:bodyPr/>
          <a:lstStyle/>
          <a:p>
            <a:pPr marL="355600" indent="-261938">
              <a:spcBef>
                <a:spcPts val="600"/>
              </a:spcBef>
              <a:buNone/>
              <a:defRPr/>
            </a:pPr>
            <a:r>
              <a:rPr lang="ru-RU" sz="1000" b="1" dirty="0" smtClean="0"/>
              <a:t>РЕЗУЛЬТАТЫ:</a:t>
            </a:r>
          </a:p>
          <a:p>
            <a:pPr marL="355600" indent="-261938">
              <a:spcBef>
                <a:spcPts val="600"/>
              </a:spcBef>
              <a:defRPr/>
            </a:pPr>
            <a:r>
              <a:rPr lang="ru-RU" sz="1000" dirty="0" smtClean="0"/>
              <a:t>Количество зрителей площадки «МГУ» и «Большой Театр» за 5 дней (23 -27 сентября) – </a:t>
            </a:r>
            <a:r>
              <a:rPr lang="ru-RU" sz="1000" b="1" dirty="0" smtClean="0">
                <a:solidFill>
                  <a:schemeClr val="bg2">
                    <a:lumMod val="50000"/>
                  </a:schemeClr>
                </a:solidFill>
              </a:rPr>
              <a:t>3 700 000 человек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355600" indent="-261938">
              <a:spcBef>
                <a:spcPts val="600"/>
              </a:spcBef>
              <a:defRPr/>
            </a:pPr>
            <a:r>
              <a:rPr lang="ru-RU" sz="1000" dirty="0" smtClean="0"/>
              <a:t>Количество контактов с учетом продвижения в СМИ,</a:t>
            </a:r>
            <a:r>
              <a:rPr lang="en-US" sz="1000" dirty="0" smtClean="0"/>
              <a:t> 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</a:rPr>
              <a:t>составил  </a:t>
            </a:r>
            <a:r>
              <a:rPr lang="ru-RU" sz="1000" b="1" dirty="0" smtClean="0">
                <a:solidFill>
                  <a:schemeClr val="bg2">
                    <a:lumMod val="50000"/>
                  </a:schemeClr>
                </a:solidFill>
              </a:rPr>
              <a:t>52 012 800</a:t>
            </a:r>
          </a:p>
          <a:p>
            <a:pPr marL="355600" indent="-261938">
              <a:spcBef>
                <a:spcPts val="600"/>
              </a:spcBef>
              <a:defRPr/>
            </a:pPr>
            <a:r>
              <a:rPr lang="ru-RU" sz="1000" dirty="0" smtClean="0"/>
              <a:t>В среднем за период продвижения в СМИ и трансляции мероприятия, охват составил </a:t>
            </a:r>
            <a:r>
              <a:rPr lang="ru-RU" sz="1000" b="1" dirty="0" smtClean="0">
                <a:solidFill>
                  <a:srgbClr val="FF0000"/>
                </a:solidFill>
              </a:rPr>
              <a:t> </a:t>
            </a:r>
            <a:r>
              <a:rPr lang="ru-RU" sz="1000" b="1" dirty="0" smtClean="0">
                <a:solidFill>
                  <a:schemeClr val="bg2">
                    <a:lumMod val="50000"/>
                  </a:schemeClr>
                </a:solidFill>
              </a:rPr>
              <a:t>84 % (7 224 000 человек)</a:t>
            </a:r>
          </a:p>
          <a:p>
            <a:pPr marL="355600" indent="-261938">
              <a:spcBef>
                <a:spcPts val="600"/>
              </a:spcBef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</a:rPr>
              <a:t>Средняя частота контакта составила  - </a:t>
            </a:r>
            <a:r>
              <a:rPr lang="ru-RU" sz="1000" b="1" dirty="0" smtClean="0">
                <a:solidFill>
                  <a:schemeClr val="bg2">
                    <a:lumMod val="50000"/>
                  </a:schemeClr>
                </a:solidFill>
              </a:rPr>
              <a:t>7 и более раз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16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3291830"/>
            <a:ext cx="2232248" cy="1376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9542"/>
            <a:ext cx="8686800" cy="1188665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Clr>
                <a:srgbClr val="FF9933"/>
              </a:buClr>
              <a:buNone/>
              <a:defRPr/>
            </a:pPr>
            <a:r>
              <a:rPr lang="ru-RU" sz="1000" b="1" dirty="0" smtClean="0"/>
              <a:t>ПАО «Сбербанк» - Генеральный партнер площадки «МГУ» и партнер площадки «Большой театр» фестиваля «Круг света» в 2016 году </a:t>
            </a:r>
          </a:p>
          <a:p>
            <a:pPr marL="182563" indent="-182563" eaLnBrk="1" hangingPunct="1">
              <a:spcBef>
                <a:spcPts val="300"/>
              </a:spcBef>
              <a:buClr>
                <a:srgbClr val="FF9933"/>
              </a:buClr>
              <a:buFont typeface="Arial" pitchFamily="34" charset="0"/>
              <a:buChar char="•"/>
              <a:defRPr/>
            </a:pPr>
            <a:r>
              <a:rPr lang="ru-RU" sz="1000" dirty="0" smtClean="0"/>
              <a:t>Разработка идеи, производство и трансляция видеопроекционного шоу (3</a:t>
            </a:r>
            <a:r>
              <a:rPr lang="en-US" sz="1000" dirty="0" smtClean="0"/>
              <a:t>D</a:t>
            </a:r>
            <a:r>
              <a:rPr lang="ru-RU" sz="1000" dirty="0" smtClean="0"/>
              <a:t> </a:t>
            </a:r>
            <a:r>
              <a:rPr lang="en-US" sz="1000" dirty="0" smtClean="0"/>
              <a:t>mapping</a:t>
            </a:r>
            <a:r>
              <a:rPr lang="ru-RU" sz="1000" dirty="0" smtClean="0"/>
              <a:t>) «Сбербанк – хранитель Эпох»</a:t>
            </a:r>
          </a:p>
          <a:p>
            <a:pPr marL="182563" indent="-182563" eaLnBrk="1" hangingPunct="1">
              <a:spcBef>
                <a:spcPts val="300"/>
              </a:spcBef>
              <a:buClr>
                <a:srgbClr val="FF9933"/>
              </a:buClr>
              <a:buFont typeface="Arial" pitchFamily="34" charset="0"/>
              <a:buChar char="•"/>
              <a:defRPr/>
            </a:pPr>
            <a:r>
              <a:rPr lang="ru-RU" sz="1000" dirty="0" err="1" smtClean="0"/>
              <a:t>Брендирование</a:t>
            </a:r>
            <a:r>
              <a:rPr lang="ru-RU" sz="1000" dirty="0" smtClean="0"/>
              <a:t> билетов, поверхностей, раздаточных материалов</a:t>
            </a:r>
          </a:p>
          <a:p>
            <a:pPr marL="182563" indent="-182563" eaLnBrk="1" hangingPunct="1">
              <a:spcBef>
                <a:spcPts val="300"/>
              </a:spcBef>
              <a:buClr>
                <a:srgbClr val="FF9933"/>
              </a:buClr>
              <a:buFont typeface="Arial" pitchFamily="34" charset="0"/>
              <a:buChar char="•"/>
              <a:defRPr/>
            </a:pPr>
            <a:r>
              <a:rPr lang="ru-RU" sz="1000" dirty="0" smtClean="0"/>
              <a:t>Интеграция в </a:t>
            </a:r>
            <a:r>
              <a:rPr lang="en-US" sz="1000" dirty="0" smtClean="0"/>
              <a:t>PR</a:t>
            </a:r>
            <a:r>
              <a:rPr lang="ru-RU" sz="1000" dirty="0" smtClean="0"/>
              <a:t>-кампанию: охват по тиражу/посещаемости сайтов составил 5 млн. человек</a:t>
            </a:r>
          </a:p>
          <a:p>
            <a:pPr marL="182563" indent="-182563" eaLnBrk="1" hangingPunct="1">
              <a:spcBef>
                <a:spcPts val="300"/>
              </a:spcBef>
              <a:buClr>
                <a:srgbClr val="FF9933"/>
              </a:buClr>
              <a:buFont typeface="Arial" pitchFamily="34" charset="0"/>
              <a:buChar char="•"/>
              <a:defRPr/>
            </a:pPr>
            <a:r>
              <a:rPr lang="ru-RU" sz="1000" dirty="0" smtClean="0"/>
              <a:t>Интеграция в рекламную кампанию: размещение на </a:t>
            </a:r>
            <a:r>
              <a:rPr lang="en-US" sz="1000" dirty="0" smtClean="0"/>
              <a:t>LED</a:t>
            </a:r>
            <a:r>
              <a:rPr lang="ru-RU" sz="1000" dirty="0" smtClean="0"/>
              <a:t>-экранах, </a:t>
            </a:r>
            <a:r>
              <a:rPr lang="ru-RU" sz="1000" dirty="0" err="1" smtClean="0"/>
              <a:t>медиафасадах</a:t>
            </a:r>
            <a:r>
              <a:rPr lang="ru-RU" sz="1000" dirty="0" smtClean="0"/>
              <a:t>, поверхностях наружной рекламы, ТВ, радио, Интернет, метро.</a:t>
            </a:r>
          </a:p>
          <a:p>
            <a:pPr marL="0" indent="0" eaLnBrk="1" hangingPunct="1">
              <a:spcBef>
                <a:spcPts val="600"/>
              </a:spcBef>
              <a:buClr>
                <a:srgbClr val="FF9933"/>
              </a:buClr>
              <a:buNone/>
              <a:defRPr/>
            </a:pPr>
            <a:endParaRPr lang="ru-RU" sz="1000" dirty="0" smtClean="0"/>
          </a:p>
          <a:p>
            <a:pPr marL="0" indent="0" eaLnBrk="1" hangingPunct="1">
              <a:spcBef>
                <a:spcPts val="600"/>
              </a:spcBef>
              <a:buClr>
                <a:srgbClr val="FF9933"/>
              </a:buClr>
              <a:buNone/>
              <a:defRPr/>
            </a:pPr>
            <a:endParaRPr lang="ru-RU" sz="10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291830"/>
            <a:ext cx="2232248" cy="136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3291830"/>
            <a:ext cx="2160240" cy="139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264" y="3291830"/>
            <a:ext cx="212264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ru-RU" altLang="fr-FR" b="1" dirty="0" smtClean="0">
                <a:solidFill>
                  <a:srgbClr val="FF5800"/>
                </a:solidFill>
                <a:ea typeface="ヒラギノ角ゴ Pro W3" pitchFamily="-1" charset="-128"/>
              </a:rPr>
              <a:t>АЭРОФЛОТ</a:t>
            </a:r>
            <a:endParaRPr lang="ru-RU" b="1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ea typeface="ヒラギノ角ゴ Pro W3" pitchFamily="-1" charset="-128"/>
              </a:rPr>
              <a:t>Наши </a:t>
            </a:r>
            <a:r>
              <a:rPr lang="ru-RU" sz="2000" dirty="0" err="1" smtClean="0">
                <a:ea typeface="ヒラギノ角ゴ Pro W3" pitchFamily="-1" charset="-128"/>
              </a:rPr>
              <a:t>мультимедийные</a:t>
            </a:r>
            <a:r>
              <a:rPr lang="ru-RU" sz="2000" dirty="0" smtClean="0">
                <a:ea typeface="ヒラギノ角ゴ Pro W3" pitchFamily="-1" charset="-128"/>
              </a:rPr>
              <a:t> проекты. Аэрофлот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735013"/>
            <a:ext cx="8579296" cy="3859212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Разработка, организация и проведение </a:t>
            </a: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  <a:sym typeface="Arial" pitchFamily="34" charset="0"/>
              </a:rPr>
              <a:t>уникального проекта</a:t>
            </a: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: </a:t>
            </a:r>
            <a:r>
              <a:rPr lang="ru-RU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видеомэппинговые</a:t>
            </a: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 шоу в 5-ти городах России на Новый год 2014-2015, 2015-2016, весной 2016, а также на территории Российской Федерации и Казахстана в канун 2017 Нового года, включая </a:t>
            </a:r>
            <a:r>
              <a:rPr lang="ru-RU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медиа</a:t>
            </a: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 и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PR</a:t>
            </a: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 поддержку мероприятия и проведение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digital </a:t>
            </a: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pitchFamily="34" charset="0"/>
              </a:rPr>
              <a:t> конкурса.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18</a:t>
            </a:r>
            <a:endParaRPr lang="ru-RU" dirty="0"/>
          </a:p>
        </p:txBody>
      </p:sp>
      <p:pic>
        <p:nvPicPr>
          <p:cNvPr id="19" name="Picture 2" descr="O:\АЭРОФЛОТ_Новый Год\2016_2017\Отчетные фото\Питер\30.12\IMG_15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563638"/>
            <a:ext cx="2376264" cy="144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O:\АЭРОФЛОТ 2016\Фото\20160312-DSC_666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3075806"/>
            <a:ext cx="3024336" cy="1584176"/>
          </a:xfrm>
          <a:prstGeom prst="rect">
            <a:avLst/>
          </a:prstGeom>
          <a:noFill/>
        </p:spPr>
      </p:pic>
      <p:pic>
        <p:nvPicPr>
          <p:cNvPr id="22" name="Рисунок 21" descr="O:\АЭРОФЛОТ_Новый Год\2016_2017\Отчетные фото\Астана\фото\B38A1405_легкая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1563638"/>
            <a:ext cx="23762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O:\АЭРОФЛОТ_Новый Год\2016_2017\Отчетные фото\Самара\Аэрофлот шоу\печать\0099-Фото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983" y="3075806"/>
            <a:ext cx="2376113" cy="15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O:\АЭРОФЛОТ_Новый Год\2016_2017\Отчетные фото\Екатеринбург\photo 3012\IMG_493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1" y="1538211"/>
            <a:ext cx="3024337" cy="146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O:\АЭРОФЛОТ_Новый Год\2016_2017\Отчетные фото\Казань\IMG_595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552" y="3075806"/>
            <a:ext cx="2376884" cy="158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en-US" b="1" cap="all" dirty="0" smtClean="0">
                <a:solidFill>
                  <a:srgbClr val="FF5800"/>
                </a:solidFill>
              </a:rPr>
              <a:t>Samsung</a:t>
            </a:r>
            <a:endParaRPr lang="ru-RU" b="1" cap="all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Нестандартный проект для бренда </a:t>
            </a:r>
            <a:r>
              <a:rPr lang="en-US" sz="2000" dirty="0" smtClean="0"/>
              <a:t>Samsung</a:t>
            </a: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825555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Видеопроекция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Samsung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на фасад зданий по адресу Новый Арбат, 21 и ЦДХ в рамках вывода на рынок нового продукта: </a:t>
            </a: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Samsung Galaxy S6 Edge</a:t>
            </a:r>
          </a:p>
        </p:txBody>
      </p:sp>
      <p:pic>
        <p:nvPicPr>
          <p:cNvPr id="56324" name="Picture 4" descr="C:\Users\semenova\Desktop\Самсунг\IMG_28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5950" y="843558"/>
            <a:ext cx="3738538" cy="3816424"/>
          </a:xfrm>
          <a:prstGeom prst="rect">
            <a:avLst/>
          </a:prstGeom>
          <a:noFill/>
        </p:spPr>
      </p:pic>
      <p:pic>
        <p:nvPicPr>
          <p:cNvPr id="56325" name="Picture 5" descr="C:\Users\semenova\Desktop\Самсунг\ART_53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571750"/>
            <a:ext cx="4824535" cy="2083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ea typeface="ヒラギノ角ゴ Pro W3" pitchFamily="-1" charset="-128"/>
              </a:rPr>
              <a:t> </a:t>
            </a:r>
            <a:r>
              <a:rPr lang="ru-RU" sz="2000" dirty="0" smtClean="0">
                <a:ea typeface="ヒラギノ角ゴ Pro W3" pitchFamily="-1" charset="-128"/>
              </a:rPr>
              <a:t>Кратко о Коммуникационной Группе</a:t>
            </a:r>
            <a:r>
              <a:rPr lang="en-US" sz="2000" dirty="0" smtClean="0">
                <a:ea typeface="ヒラギノ角ゴ Pro W3" pitchFamily="-1" charset="-128"/>
              </a:rPr>
              <a:t> LBL</a:t>
            </a:r>
            <a:endParaRPr lang="ru-RU" sz="2000" dirty="0" smtClean="0">
              <a:ea typeface="ヒラギノ角ゴ Pro W3" pitchFamily="-1" charset="-128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771550"/>
            <a:ext cx="8640960" cy="2808312"/>
          </a:xfrm>
        </p:spPr>
        <p:txBody>
          <a:bodyPr lIns="77925" tIns="38963" rIns="77925" bIns="38963"/>
          <a:lstStyle/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Независимая Российская Коммуникационная группа</a:t>
            </a:r>
            <a:r>
              <a:rPr lang="ru-RU" sz="1200" dirty="0" smtClean="0">
                <a:ea typeface="ヒラギノ角ゴ Pro W3" pitchFamily="-1" charset="-128"/>
              </a:rPr>
              <a:t>, основанная  в 1992 году (до сентября 2007 г – рекламное агентство полного цикла </a:t>
            </a:r>
            <a:r>
              <a:rPr lang="en-US" sz="1200" dirty="0" smtClean="0">
                <a:ea typeface="ヒラギノ角ゴ Pro W3" pitchFamily="-1" charset="-128"/>
              </a:rPr>
              <a:t>LBL Media) </a:t>
            </a: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Успешное</a:t>
            </a:r>
            <a:r>
              <a:rPr lang="ru-RU" sz="1200" b="1" dirty="0" smtClean="0">
                <a:solidFill>
                  <a:srgbClr val="FF9900"/>
                </a:solidFill>
                <a:ea typeface="ヒラギノ角ゴ Pro W3" pitchFamily="-1" charset="-128"/>
              </a:rPr>
              <a:t> </a:t>
            </a:r>
            <a:r>
              <a:rPr lang="ru-RU" sz="1200" dirty="0" smtClean="0">
                <a:ea typeface="ヒラギノ角ゴ Pro W3" pitchFamily="-1" charset="-128"/>
              </a:rPr>
              <a:t>многолетнее со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ea typeface="ヒラギノ角ゴ Pro W3" pitchFamily="-1" charset="-128"/>
              </a:rPr>
              <a:t>трудни</a:t>
            </a:r>
            <a:r>
              <a:rPr lang="ru-RU" sz="1200" dirty="0" smtClean="0">
                <a:ea typeface="ヒラギノ角ゴ Pro W3" pitchFamily="-1" charset="-128"/>
              </a:rPr>
              <a:t>чество с российскими и иностранными клиентами</a:t>
            </a: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dirty="0" smtClean="0">
                <a:ea typeface="ヒラギノ角ゴ Pro W3" pitchFamily="-1" charset="-128"/>
              </a:rPr>
              <a:t>Свыше </a:t>
            </a:r>
            <a:r>
              <a:rPr lang="en-US" sz="1200" dirty="0" smtClean="0">
                <a:ea typeface="ヒラギノ角ゴ Pro W3" pitchFamily="-1" charset="-128"/>
              </a:rPr>
              <a:t>200</a:t>
            </a:r>
            <a:r>
              <a:rPr lang="ru-RU" sz="1200" dirty="0" smtClean="0">
                <a:ea typeface="ヒラギノ角ゴ Pro W3" pitchFamily="-1" charset="-128"/>
              </a:rPr>
              <a:t> </a:t>
            </a: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высококвалифицированных</a:t>
            </a:r>
            <a:r>
              <a:rPr lang="ru-RU" sz="1200" dirty="0" smtClean="0">
                <a:ea typeface="ヒラギノ角ゴ Pro W3" pitchFamily="-1" charset="-128"/>
              </a:rPr>
              <a:t> специалистов в головном Московском офисе</a:t>
            </a:r>
            <a:endParaRPr lang="en-US" sz="1200" dirty="0" smtClean="0">
              <a:ea typeface="ヒラギノ角ゴ Pro W3" pitchFamily="-1" charset="-128"/>
            </a:endParaRP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dirty="0" smtClean="0">
                <a:ea typeface="ヒラギノ角ゴ Pro W3" pitchFamily="-1" charset="-128"/>
              </a:rPr>
              <a:t>С 2000 года</a:t>
            </a:r>
            <a:r>
              <a:rPr lang="en-US" sz="1200" dirty="0" smtClean="0">
                <a:ea typeface="ヒラギノ角ゴ Pro W3" pitchFamily="-1" charset="-128"/>
              </a:rPr>
              <a:t> LBL </a:t>
            </a:r>
            <a:r>
              <a:rPr lang="ru-RU" sz="1200" dirty="0" smtClean="0">
                <a:ea typeface="ヒラギノ角ゴ Pro W3" pitchFamily="-1" charset="-128"/>
              </a:rPr>
              <a:t>является </a:t>
            </a: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национальным</a:t>
            </a:r>
            <a:r>
              <a:rPr lang="ru-RU" sz="1200" b="1" dirty="0" smtClean="0">
                <a:solidFill>
                  <a:srgbClr val="FF9900"/>
                </a:solidFill>
                <a:ea typeface="ヒラギノ角ゴ Pro W3" pitchFamily="-1" charset="-128"/>
              </a:rPr>
              <a:t> </a:t>
            </a:r>
            <a:r>
              <a:rPr lang="ru-RU" sz="1200" dirty="0" smtClean="0">
                <a:ea typeface="ヒラギノ角ゴ Pro W3" pitchFamily="-1" charset="-128"/>
              </a:rPr>
              <a:t>членом Ассоциации Коммуникационных Агентств России</a:t>
            </a:r>
            <a:r>
              <a:rPr lang="en-US" sz="1200" dirty="0" smtClean="0">
                <a:ea typeface="ヒラギノ角ゴ Pro W3" pitchFamily="-1" charset="-128"/>
              </a:rPr>
              <a:t> (</a:t>
            </a:r>
            <a:r>
              <a:rPr lang="ru-RU" sz="1200" dirty="0" smtClean="0">
                <a:ea typeface="ヒラギノ角ゴ Pro W3" pitchFamily="-1" charset="-128"/>
              </a:rPr>
              <a:t>АКАР)</a:t>
            </a:r>
            <a:endParaRPr lang="en-US" sz="1200" dirty="0" smtClean="0">
              <a:ea typeface="ヒラギノ角ゴ Pro W3" pitchFamily="-1" charset="-128"/>
            </a:endParaRP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</a:rPr>
              <a:t>Уникальное сочетание </a:t>
            </a:r>
            <a:r>
              <a:rPr lang="ru-RU" sz="1200" dirty="0" err="1" smtClean="0">
                <a:ea typeface="ヒラギノ角ゴ Pro W3" pitchFamily="-1" charset="-128"/>
              </a:rPr>
              <a:t>медийного</a:t>
            </a:r>
            <a:r>
              <a:rPr lang="ru-RU" sz="1200" dirty="0" smtClean="0">
                <a:ea typeface="ヒラギノ角ゴ Pro W3" pitchFamily="-1" charset="-128"/>
              </a:rPr>
              <a:t> и </a:t>
            </a:r>
            <a:r>
              <a:rPr lang="ru-RU" sz="1200" dirty="0" err="1" smtClean="0">
                <a:ea typeface="ヒラギノ角ゴ Pro W3" pitchFamily="-1" charset="-128"/>
              </a:rPr>
              <a:t>креативного</a:t>
            </a:r>
            <a:r>
              <a:rPr lang="ru-RU" sz="1200" dirty="0" smtClean="0">
                <a:ea typeface="ヒラギノ角ゴ Pro W3" pitchFamily="-1" charset="-128"/>
              </a:rPr>
              <a:t> сервисов, собственных интерактивных форматов и производства.</a:t>
            </a: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Собственные инновационные поверхности </a:t>
            </a:r>
            <a:r>
              <a:rPr lang="ru-RU" sz="1200" dirty="0" smtClean="0">
                <a:ea typeface="ヒラギノ角ゴ Pro W3" pitchFamily="-1" charset="-128"/>
              </a:rPr>
              <a:t>крупноформатной наружной рекламы в г.Москве</a:t>
            </a: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dirty="0" smtClean="0">
                <a:ea typeface="ヒラギノ角ゴ Pro W3" pitchFamily="-1" charset="-128"/>
              </a:rPr>
              <a:t>Официальный координатор Московского международного фестиваля </a:t>
            </a: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«Круг света» 2013-2018</a:t>
            </a:r>
          </a:p>
          <a:p>
            <a:pPr eaLnBrk="1" hangingPunct="1">
              <a:lnSpc>
                <a:spcPct val="120000"/>
              </a:lnSpc>
              <a:buClr>
                <a:srgbClr val="FF5800"/>
              </a:buClr>
            </a:pPr>
            <a:r>
              <a:rPr lang="ru-RU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Собственная производственная база </a:t>
            </a:r>
            <a:r>
              <a:rPr lang="ru-RU" sz="1200" dirty="0" smtClean="0">
                <a:ea typeface="ヒラギノ角ゴ Pro W3" pitchFamily="-1" charset="-128"/>
              </a:rPr>
              <a:t>группы компаний </a:t>
            </a:r>
            <a:r>
              <a:rPr lang="en-US" sz="1200" dirty="0" smtClean="0">
                <a:ea typeface="ヒラギノ角ゴ Pro W3" pitchFamily="-1" charset="-128"/>
              </a:rPr>
              <a:t>LBL </a:t>
            </a:r>
            <a:r>
              <a:rPr lang="ru-RU" sz="1200" dirty="0" smtClean="0">
                <a:ea typeface="ヒラギノ角ゴ Pro W3" pitchFamily="-1" charset="-128"/>
              </a:rPr>
              <a:t>– </a:t>
            </a:r>
            <a:r>
              <a:rPr lang="en-US" sz="1200" b="1" dirty="0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LBL </a:t>
            </a:r>
            <a:r>
              <a:rPr lang="ru-RU" sz="1200" b="1" dirty="0" err="1" smtClean="0">
                <a:solidFill>
                  <a:srgbClr val="FF5800"/>
                </a:solidFill>
                <a:ea typeface="ヒラギノ角ゴ Pro W3" pitchFamily="-1" charset="-128"/>
                <a:sym typeface="HelveticaNeueLT Pro 25 UltLt" charset="0"/>
              </a:rPr>
              <a:t>Принт</a:t>
            </a:r>
            <a:r>
              <a:rPr lang="ru-RU" sz="1200" dirty="0" smtClean="0">
                <a:ea typeface="ヒラギノ角ゴ Pro W3" pitchFamily="-1" charset="-128"/>
              </a:rPr>
              <a:t>: мы печатаем на всем!</a:t>
            </a:r>
          </a:p>
          <a:p>
            <a:pPr eaLnBrk="1" hangingPunct="1">
              <a:spcBef>
                <a:spcPct val="0"/>
              </a:spcBef>
              <a:buClr>
                <a:srgbClr val="FF5800"/>
              </a:buClr>
            </a:pPr>
            <a:endParaRPr lang="ru-RU" sz="1200" dirty="0" smtClean="0">
              <a:ea typeface="ヒラギノ角ゴ Pro W3" pitchFamily="-1" charset="-128"/>
            </a:endParaRPr>
          </a:p>
          <a:p>
            <a:pPr eaLnBrk="1" hangingPunct="1">
              <a:spcBef>
                <a:spcPct val="0"/>
              </a:spcBef>
              <a:buClr>
                <a:srgbClr val="FF5800"/>
              </a:buClr>
            </a:pPr>
            <a:endParaRPr lang="ru-RU" sz="1200" dirty="0" smtClean="0">
              <a:ea typeface="ヒラギノ角ゴ Pro W3" pitchFamily="-1" charset="-128"/>
            </a:endParaRPr>
          </a:p>
        </p:txBody>
      </p:sp>
      <p:sp>
        <p:nvSpPr>
          <p:cNvPr id="922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 pitchFamily="-1" charset="-128"/>
              </a:rPr>
              <a:t>3</a:t>
            </a:r>
          </a:p>
        </p:txBody>
      </p:sp>
      <p:pic>
        <p:nvPicPr>
          <p:cNvPr id="11" name="Изображение 1" descr="Изображение 1"/>
          <p:cNvPicPr>
            <a:picLocks noChangeAspect="1"/>
          </p:cNvPicPr>
          <p:nvPr/>
        </p:nvPicPr>
        <p:blipFill>
          <a:blip r:embed="rId2" cstate="screen">
            <a:extLst/>
          </a:blip>
          <a:srcRect l="34338" t="14337" b="17722"/>
          <a:stretch>
            <a:fillRect/>
          </a:stretch>
        </p:blipFill>
        <p:spPr>
          <a:xfrm>
            <a:off x="899592" y="3579861"/>
            <a:ext cx="1634305" cy="108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 l="-271" t="11639" r="507"/>
          <a:stretch>
            <a:fillRect/>
          </a:stretch>
        </p:blipFill>
        <p:spPr bwMode="auto">
          <a:xfrm>
            <a:off x="4468109" y="3579862"/>
            <a:ext cx="1832083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3579861"/>
            <a:ext cx="175186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F:\Фотоотчет_Закрытие\Церемония Закрытия\289A6740.jpg"/>
          <p:cNvPicPr/>
          <p:nvPr/>
        </p:nvPicPr>
        <p:blipFill>
          <a:blip r:embed="rId5" cstate="print"/>
          <a:srcRect b="5000"/>
          <a:stretch>
            <a:fillRect/>
          </a:stretch>
        </p:blipFill>
        <p:spPr bwMode="auto">
          <a:xfrm>
            <a:off x="6372200" y="3579862"/>
            <a:ext cx="194421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en-US" b="1" dirty="0" smtClean="0">
                <a:solidFill>
                  <a:srgbClr val="FF5800"/>
                </a:solidFill>
              </a:rPr>
              <a:t>STADA</a:t>
            </a:r>
            <a:endParaRPr lang="ru-RU" b="1" cap="all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Успешное сотрудничество с компанией </a:t>
            </a:r>
            <a:r>
              <a:rPr lang="en-US" sz="2000" dirty="0" smtClean="0"/>
              <a:t>STADA</a:t>
            </a:r>
            <a:endParaRPr lang="ru-RU" sz="2000" dirty="0" smtClean="0"/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597"/>
              </a:spcBef>
            </a:pPr>
            <a:r>
              <a:rPr lang="ru-RU" sz="1100" dirty="0" smtClean="0"/>
              <a:t> Полный </a:t>
            </a:r>
            <a:r>
              <a:rPr lang="ru-RU" sz="1100" dirty="0" err="1" smtClean="0"/>
              <a:t>медиа</a:t>
            </a:r>
            <a:r>
              <a:rPr lang="ru-RU" sz="1100" dirty="0" smtClean="0"/>
              <a:t> сервис</a:t>
            </a:r>
            <a:endParaRPr lang="en-US" sz="1100" dirty="0" smtClean="0"/>
          </a:p>
          <a:p>
            <a:pPr>
              <a:spcBef>
                <a:spcPts val="597"/>
              </a:spcBef>
            </a:pPr>
            <a:r>
              <a:rPr lang="ru-RU" sz="1100" dirty="0" smtClean="0"/>
              <a:t> 6 лет сотрудничества</a:t>
            </a:r>
            <a:endParaRPr lang="en-US" sz="1100" dirty="0" smtClean="0"/>
          </a:p>
          <a:p>
            <a:pPr>
              <a:spcBef>
                <a:spcPts val="597"/>
              </a:spcBef>
            </a:pPr>
            <a:r>
              <a:rPr lang="en-US" sz="1100" b="1" dirty="0" smtClean="0"/>
              <a:t>18 </a:t>
            </a:r>
            <a:r>
              <a:rPr lang="ru-RU" sz="1100" b="1" dirty="0" smtClean="0"/>
              <a:t>активных брендов</a:t>
            </a:r>
            <a:r>
              <a:rPr lang="ru-RU" sz="1100" dirty="0" smtClean="0"/>
              <a:t>, в том числе: </a:t>
            </a:r>
            <a:r>
              <a:rPr lang="ru-RU" sz="1100" dirty="0" err="1" smtClean="0"/>
              <a:t>Аквалор</a:t>
            </a:r>
            <a:r>
              <a:rPr lang="ru-RU" sz="1100" dirty="0" smtClean="0"/>
              <a:t>, </a:t>
            </a:r>
            <a:r>
              <a:rPr lang="ru-RU" sz="1100" dirty="0" err="1" smtClean="0"/>
              <a:t>Хондроксид</a:t>
            </a:r>
            <a:r>
              <a:rPr lang="ru-RU" sz="1100" dirty="0" smtClean="0"/>
              <a:t>, </a:t>
            </a:r>
            <a:r>
              <a:rPr lang="ru-RU" sz="1100" dirty="0" err="1" smtClean="0"/>
              <a:t>Бактистатин</a:t>
            </a:r>
            <a:r>
              <a:rPr lang="ru-RU" sz="1100" dirty="0" smtClean="0"/>
              <a:t>, СНУП, </a:t>
            </a:r>
            <a:r>
              <a:rPr lang="ru-RU" sz="1100" dirty="0" err="1" smtClean="0"/>
              <a:t>Омнитус</a:t>
            </a:r>
            <a:r>
              <a:rPr lang="ru-RU" sz="1100" dirty="0" smtClean="0"/>
              <a:t>, </a:t>
            </a:r>
            <a:r>
              <a:rPr lang="ru-RU" sz="1100" dirty="0" err="1" smtClean="0"/>
              <a:t>Лавомакс</a:t>
            </a:r>
            <a:r>
              <a:rPr lang="ru-RU" sz="1100" dirty="0" smtClean="0"/>
              <a:t>, </a:t>
            </a:r>
            <a:r>
              <a:rPr lang="ru-RU" sz="1100" dirty="0" err="1" smtClean="0"/>
              <a:t>Вука</a:t>
            </a:r>
            <a:r>
              <a:rPr lang="ru-RU" sz="1100" dirty="0" smtClean="0"/>
              <a:t> </a:t>
            </a:r>
            <a:r>
              <a:rPr lang="ru-RU" sz="1100" dirty="0" err="1" smtClean="0"/>
              <a:t>Вука</a:t>
            </a:r>
            <a:r>
              <a:rPr lang="ru-RU" sz="1100" dirty="0" smtClean="0"/>
              <a:t>, </a:t>
            </a:r>
            <a:r>
              <a:rPr lang="ru-RU" sz="1100" dirty="0" err="1" smtClean="0"/>
              <a:t>Нейродоз</a:t>
            </a:r>
            <a:r>
              <a:rPr lang="ru-RU" sz="1100" dirty="0" smtClean="0"/>
              <a:t>, </a:t>
            </a:r>
            <a:r>
              <a:rPr lang="ru-RU" sz="1100" dirty="0" err="1" smtClean="0"/>
              <a:t>Витапрост</a:t>
            </a:r>
            <a:r>
              <a:rPr lang="ru-RU" sz="1100" dirty="0" smtClean="0"/>
              <a:t>  в </a:t>
            </a:r>
            <a:r>
              <a:rPr lang="ru-RU" sz="1100" b="1" dirty="0" smtClean="0"/>
              <a:t>12 различных продуктовых категориях </a:t>
            </a:r>
            <a:r>
              <a:rPr lang="ru-RU" sz="1100" dirty="0" smtClean="0"/>
              <a:t>(мужское здоровье, </a:t>
            </a:r>
            <a:r>
              <a:rPr lang="ru-RU" sz="1100" dirty="0" err="1" smtClean="0"/>
              <a:t>хондропротекторы</a:t>
            </a:r>
            <a:r>
              <a:rPr lang="ru-RU" sz="1100" dirty="0" smtClean="0"/>
              <a:t>, назальные средства, </a:t>
            </a:r>
            <a:r>
              <a:rPr lang="ru-RU" sz="1100" dirty="0" err="1" smtClean="0"/>
              <a:t>иммуномодуляторы</a:t>
            </a:r>
            <a:r>
              <a:rPr lang="ru-RU" sz="1100" dirty="0" smtClean="0"/>
              <a:t>, средства нормализации микрофлоры желудка и др.)</a:t>
            </a:r>
            <a:endParaRPr lang="en-US" sz="1100" dirty="0" smtClean="0"/>
          </a:p>
          <a:p>
            <a:pPr>
              <a:spcBef>
                <a:spcPts val="597"/>
              </a:spcBef>
            </a:pPr>
            <a:r>
              <a:rPr lang="en-US" sz="1100" b="1" dirty="0" smtClean="0"/>
              <a:t>7 </a:t>
            </a:r>
            <a:r>
              <a:rPr lang="ru-RU" sz="1100" b="1" dirty="0" smtClean="0"/>
              <a:t>новых запущенных брендов</a:t>
            </a:r>
            <a:r>
              <a:rPr lang="ru-RU" sz="1100" dirty="0" smtClean="0"/>
              <a:t>: </a:t>
            </a:r>
            <a:r>
              <a:rPr lang="ru-RU" sz="1100" dirty="0" err="1" smtClean="0"/>
              <a:t>Аквалор</a:t>
            </a:r>
            <a:r>
              <a:rPr lang="ru-RU" sz="1100" dirty="0" smtClean="0"/>
              <a:t>, </a:t>
            </a:r>
            <a:r>
              <a:rPr lang="ru-RU" sz="1100" dirty="0" err="1" smtClean="0"/>
              <a:t>Зенова</a:t>
            </a:r>
            <a:r>
              <a:rPr lang="ru-RU" sz="1100" dirty="0" smtClean="0"/>
              <a:t>, </a:t>
            </a:r>
            <a:r>
              <a:rPr lang="ru-RU" sz="1100" dirty="0" err="1" smtClean="0"/>
              <a:t>Хелинорм</a:t>
            </a:r>
            <a:r>
              <a:rPr lang="ru-RU" sz="1100" dirty="0" smtClean="0"/>
              <a:t>, </a:t>
            </a:r>
            <a:r>
              <a:rPr lang="ru-RU" sz="1100" dirty="0" err="1" smtClean="0"/>
              <a:t>Антраль</a:t>
            </a:r>
            <a:r>
              <a:rPr lang="ru-RU" sz="1100" dirty="0" smtClean="0"/>
              <a:t>, </a:t>
            </a:r>
            <a:r>
              <a:rPr lang="ru-RU" sz="1100" dirty="0" err="1" smtClean="0"/>
              <a:t>Андродоз</a:t>
            </a:r>
            <a:r>
              <a:rPr lang="ru-RU" sz="1100" dirty="0" smtClean="0"/>
              <a:t>, </a:t>
            </a:r>
            <a:r>
              <a:rPr lang="ru-RU" sz="1100" dirty="0" err="1" smtClean="0"/>
              <a:t>Депантол</a:t>
            </a:r>
            <a:r>
              <a:rPr lang="ru-RU" sz="1100" dirty="0" smtClean="0"/>
              <a:t>, </a:t>
            </a:r>
            <a:r>
              <a:rPr lang="ru-RU" sz="1100" dirty="0" err="1" smtClean="0"/>
              <a:t>Фунготербин</a:t>
            </a:r>
            <a:endParaRPr lang="en-US" sz="1100" dirty="0" smtClean="0"/>
          </a:p>
        </p:txBody>
      </p:sp>
      <p:sp>
        <p:nvSpPr>
          <p:cNvPr id="5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22</a:t>
            </a:r>
            <a:endParaRPr lang="ru-RU" dirty="0"/>
          </a:p>
        </p:txBody>
      </p:sp>
      <p:graphicFrame>
        <p:nvGraphicFramePr>
          <p:cNvPr id="5122" name="Диаграмма 4"/>
          <p:cNvGraphicFramePr>
            <a:graphicFrameLocks/>
          </p:cNvGraphicFramePr>
          <p:nvPr/>
        </p:nvGraphicFramePr>
        <p:xfrm>
          <a:off x="611188" y="2355850"/>
          <a:ext cx="7118350" cy="2312988"/>
        </p:xfrm>
        <a:graphic>
          <a:graphicData uri="http://schemas.openxmlformats.org/presentationml/2006/ole">
            <p:oleObj spid="_x0000_s30722" name="Worksheet" r:id="rId3" imgW="7711582" imgH="3086313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Пример</a:t>
            </a:r>
            <a:r>
              <a:rPr lang="en-US" sz="2000" dirty="0" smtClean="0"/>
              <a:t>: </a:t>
            </a:r>
            <a:r>
              <a:rPr lang="ru-RU" sz="2000" dirty="0" err="1" smtClean="0"/>
              <a:t>Хондроксид</a:t>
            </a:r>
            <a:endParaRPr lang="ru-RU" sz="2000" dirty="0" smtClean="0"/>
          </a:p>
        </p:txBody>
      </p:sp>
      <p:sp>
        <p:nvSpPr>
          <p:cNvPr id="8197" name="Содержимое 11"/>
          <p:cNvSpPr>
            <a:spLocks noGrp="1"/>
          </p:cNvSpPr>
          <p:nvPr>
            <p:ph idx="1"/>
          </p:nvPr>
        </p:nvSpPr>
        <p:spPr bwMode="auto">
          <a:xfrm>
            <a:off x="457200" y="735013"/>
            <a:ext cx="4834880" cy="3859212"/>
          </a:xfrm>
          <a:noFill/>
          <a:ln>
            <a:miter lim="800000"/>
            <a:headEnd/>
            <a:tailEnd/>
          </a:ln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511"/>
              </a:spcBef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Историческая справка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lvl="1">
              <a:spcBef>
                <a:spcPts val="511"/>
              </a:spcBef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bg2">
                    <a:lumMod val="50000"/>
                  </a:schemeClr>
                </a:solidFill>
              </a:rPr>
              <a:t>21 </a:t>
            </a: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год присутствия на российском фарм. рынке</a:t>
            </a:r>
          </a:p>
          <a:p>
            <a:pPr lvl="1">
              <a:spcBef>
                <a:spcPts val="511"/>
              </a:spcBef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 13 лет рекламной поддержки</a:t>
            </a:r>
          </a:p>
          <a:p>
            <a:pPr lvl="1">
              <a:spcBef>
                <a:spcPts val="511"/>
              </a:spcBef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 Серьезнейшая конкуренция, ограниченный бюджет для рекламной поддержки</a:t>
            </a:r>
            <a:r>
              <a:rPr lang="en-US" sz="1100" dirty="0" smtClean="0">
                <a:solidFill>
                  <a:schemeClr val="bg2">
                    <a:lumMod val="50000"/>
                  </a:schemeClr>
                </a:solidFill>
              </a:rPr>
              <a:t>t – #8 </a:t>
            </a: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по инвестициям в категории, </a:t>
            </a:r>
            <a:r>
              <a:rPr lang="en-US" sz="1100" dirty="0" smtClean="0">
                <a:solidFill>
                  <a:schemeClr val="bg2">
                    <a:lumMod val="50000"/>
                  </a:schemeClr>
                </a:solidFill>
              </a:rPr>
              <a:t>6% SOS</a:t>
            </a:r>
          </a:p>
          <a:p>
            <a:pPr lvl="1">
              <a:spcBef>
                <a:spcPts val="511"/>
              </a:spcBef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 Низкая лояльность в препаратам в категории</a:t>
            </a:r>
            <a:endParaRPr lang="en-US" sz="11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511"/>
              </a:spcBef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</a:rPr>
              <a:t>ТВ – основной канал рекламы</a:t>
            </a:r>
            <a:endParaRPr lang="en-US" sz="11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24</a:t>
            </a:r>
            <a:endParaRPr lang="ru-RU" dirty="0"/>
          </a:p>
        </p:txBody>
      </p:sp>
      <p:sp>
        <p:nvSpPr>
          <p:cNvPr id="14" name="Содержимое 11"/>
          <p:cNvSpPr txBox="1">
            <a:spLocks/>
          </p:cNvSpPr>
          <p:nvPr/>
        </p:nvSpPr>
        <p:spPr bwMode="auto">
          <a:xfrm>
            <a:off x="5220072" y="843558"/>
            <a:ext cx="3605940" cy="307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/>
          <a:lstStyle/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buFont typeface="Wingdings" pitchFamily="2" charset="2"/>
              <a:buChar char="v"/>
              <a:defRPr/>
            </a:pPr>
            <a:r>
              <a:rPr lang="ru-RU" sz="1400" kern="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Выбранная </a:t>
            </a:r>
            <a:r>
              <a:rPr lang="ru-RU" sz="1400" kern="0" dirty="0" err="1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медиа</a:t>
            </a:r>
            <a:r>
              <a:rPr lang="ru-RU" sz="1400" kern="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 стратегия</a:t>
            </a:r>
            <a:r>
              <a:rPr lang="en-US" sz="1400" kern="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:</a:t>
            </a: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ru-RU" sz="1100" kern="0" dirty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В рамках ограниченного бюджета и агрессивной позиции конкурентов, сделать фокус на росте лояльности за счет объяснения функциональных преимуществ препарата в прессе и размещения спонсорских заставок в любимых ТВ передачах подходящей </a:t>
            </a: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тематики</a:t>
            </a:r>
          </a:p>
          <a:p>
            <a:pPr marL="243516" indent="-243516" eaLnBrk="0" hangingPunct="0">
              <a:spcBef>
                <a:spcPct val="20000"/>
              </a:spcBef>
              <a:buClr>
                <a:srgbClr val="FF5800"/>
              </a:buClr>
              <a:buFont typeface="Wingdings" pitchFamily="2" charset="2"/>
              <a:buChar char="v"/>
              <a:defRPr/>
            </a:pPr>
            <a:r>
              <a:rPr lang="ru-RU" sz="1400" kern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Результат</a:t>
            </a:r>
            <a:r>
              <a:rPr lang="en-US" sz="1400" kern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:</a:t>
            </a:r>
            <a:r>
              <a:rPr lang="ru-RU" sz="1400" kern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Значимый рост продаж в весенний период, несмотря на то, что 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SOS </a:t>
            </a: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была ниже 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6%</a:t>
            </a: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ヒラギノ角ゴ Pro W3"/>
              </a:rPr>
              <a:t> - в основном, именно за счет роста лояльности</a:t>
            </a:r>
            <a:endParaRPr lang="en-US" sz="1600" kern="0" dirty="0" smtClean="0">
              <a:solidFill>
                <a:schemeClr val="bg2">
                  <a:lumMod val="50000"/>
                </a:schemeClr>
              </a:solidFill>
              <a:latin typeface="+mn-lt"/>
              <a:ea typeface="ヒラギノ角ゴ Pro W3"/>
            </a:endParaRPr>
          </a:p>
          <a:p>
            <a:pPr marL="633142" lvl="1" indent="-243516" eaLnBrk="0" hangingPunct="0">
              <a:spcBef>
                <a:spcPct val="20000"/>
              </a:spcBef>
              <a:defRPr/>
            </a:pPr>
            <a:endParaRPr lang="ru-RU" sz="1100" kern="0" dirty="0">
              <a:latin typeface="+mn-lt"/>
              <a:ea typeface="ヒラギノ角ゴ Pro W3"/>
            </a:endParaRPr>
          </a:p>
        </p:txBody>
      </p:sp>
      <p:graphicFrame>
        <p:nvGraphicFramePr>
          <p:cNvPr id="8195" name="Содержимое 3"/>
          <p:cNvGraphicFramePr>
            <a:graphicFrameLocks/>
          </p:cNvGraphicFramePr>
          <p:nvPr/>
        </p:nvGraphicFramePr>
        <p:xfrm>
          <a:off x="137746" y="2585913"/>
          <a:ext cx="5134708" cy="2074069"/>
        </p:xfrm>
        <a:graphic>
          <a:graphicData uri="http://schemas.openxmlformats.org/presentationml/2006/ole">
            <p:oleObj spid="_x0000_s32770" r:id="rId3" imgW="5566130" imgH="2767824" progId="Excel.Sheet.8">
              <p:embed/>
            </p:oleObj>
          </a:graphicData>
        </a:graphic>
      </p:graphicFrame>
      <p:sp>
        <p:nvSpPr>
          <p:cNvPr id="7" name="Содержимое 11"/>
          <p:cNvSpPr txBox="1">
            <a:spLocks/>
          </p:cNvSpPr>
          <p:nvPr/>
        </p:nvSpPr>
        <p:spPr bwMode="auto">
          <a:xfrm>
            <a:off x="5037993" y="3746898"/>
            <a:ext cx="3455377" cy="109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/>
          <a:lstStyle/>
          <a:p>
            <a:pPr marL="243516" indent="-243516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>
              <a:latin typeface="+mn-lt"/>
              <a:ea typeface="ヒラギノ角ゴ Pro W3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ru-RU" b="1" dirty="0" smtClean="0">
                <a:solidFill>
                  <a:srgbClr val="FF5800"/>
                </a:solidFill>
              </a:rPr>
              <a:t>РОСНЕФТЬ</a:t>
            </a:r>
            <a:endParaRPr lang="ru-RU" b="1" cap="all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Комплексное обслуживание бренда. Роснефть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635896" y="699542"/>
            <a:ext cx="5400600" cy="276999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Цели и задачи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203848" y="843558"/>
            <a:ext cx="5688632" cy="21759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33142" lvl="1" indent="-243516" eaLnBrk="0" hangingPunct="0">
              <a:spcBef>
                <a:spcPct val="20000"/>
              </a:spcBef>
              <a:defRPr/>
            </a:pPr>
            <a:endParaRPr lang="ru-RU" sz="1100" kern="0" dirty="0" smtClean="0">
              <a:latin typeface="+mn-lt"/>
              <a:cs typeface="Arial" pitchFamily="34" charset="0"/>
              <a:sym typeface="Arial" charset="0"/>
            </a:endParaRPr>
          </a:p>
          <a:p>
            <a:pPr marL="444500" indent="-88900"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Сформировать доверие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доверие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к бренду АЗС компании «Роснефть» путем продвижения программы «Гарантированный контроль качества» и топливному предложению -  карта лояльности «Семейная Команда» </a:t>
            </a:r>
          </a:p>
          <a:p>
            <a:pPr marL="444500" indent="-88900"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Разработать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креативную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концепцию Программы «Гарантированный контроль качества» ГКК</a:t>
            </a:r>
          </a:p>
          <a:p>
            <a:pPr marL="444500" indent="-88900"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Разработать коммуникативную стратегию продвижения Программы </a:t>
            </a:r>
          </a:p>
          <a:p>
            <a:pPr marL="444500" indent="-88900"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Разработать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медиа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стратегию продвижения</a:t>
            </a: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endParaRPr lang="en-US" sz="900" kern="0" dirty="0" smtClean="0">
              <a:latin typeface="+mn-lt"/>
              <a:cs typeface="Arial" pitchFamily="34" charset="0"/>
              <a:sym typeface="Arial" charset="0"/>
            </a:endParaRPr>
          </a:p>
          <a:p>
            <a:pPr marL="342900" indent="-342900" eaLnBrk="0" hangingPunct="0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§"/>
            </a:pPr>
            <a:endParaRPr lang="ru-RU" sz="1200" dirty="0">
              <a:latin typeface="+mn-lt"/>
            </a:endParaRPr>
          </a:p>
        </p:txBody>
      </p:sp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5" name="Text Box 17"/>
          <p:cNvSpPr txBox="1">
            <a:spLocks noChangeArrowheads="1"/>
          </p:cNvSpPr>
          <p:nvPr/>
        </p:nvSpPr>
        <p:spPr bwMode="auto">
          <a:xfrm>
            <a:off x="179512" y="3219822"/>
            <a:ext cx="8856984" cy="1486561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Разработка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креативной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концепции «Уверенность в каждом километре» и символики для Программы «Гарантированный контроль качества»</a:t>
            </a:r>
          </a:p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Разработка идеи и производство видеоролика для размещения на ТВ, видеоэкранах, в сети Интернет</a:t>
            </a:r>
          </a:p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Разработка идеи и производство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радиороликов</a:t>
            </a:r>
            <a:endParaRPr lang="ru-RU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85725" indent="276225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Федеральное размещение на ТВ (Россия, Абхазия, Киргизия), на наиболее релевантных радиостанциях, премиальное позиционирование в наружной рекламе, размещение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баннерной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и контекстной рекламы в сети Интернет, работа агентов влияния.</a:t>
            </a:r>
          </a:p>
        </p:txBody>
      </p:sp>
      <p:sp>
        <p:nvSpPr>
          <p:cNvPr id="5137" name="Text Box 19"/>
          <p:cNvSpPr txBox="1">
            <a:spLocks noChangeArrowheads="1"/>
          </p:cNvSpPr>
          <p:nvPr/>
        </p:nvSpPr>
        <p:spPr bwMode="auto">
          <a:xfrm>
            <a:off x="251520" y="2931790"/>
            <a:ext cx="8784976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Решение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9" name="Picture 2" descr="S:\Semenova S Group\Роснефть\2016\РН Тендер ГККТ + ВР\Этап 3_Реализация\Часть РОСНЕФТЬ\Макеты ГКК\Статика ГКК\6x3_grozni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23578"/>
            <a:ext cx="3240360" cy="162018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70650" y="4735513"/>
            <a:ext cx="2133600" cy="35718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26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7" name="Text Box 19"/>
          <p:cNvSpPr txBox="1">
            <a:spLocks noChangeArrowheads="1"/>
          </p:cNvSpPr>
          <p:nvPr/>
        </p:nvSpPr>
        <p:spPr bwMode="auto">
          <a:xfrm>
            <a:off x="179512" y="771550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Результаты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87313"/>
            <a:ext cx="8229600" cy="487362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Комплексное обслуживание бренда. Роснефть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0" y="1131590"/>
            <a:ext cx="9036496" cy="2619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Разработанная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</a:rPr>
              <a:t>креативная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концепция будет использоваться и в последующих рекламных кампаниях</a:t>
            </a:r>
          </a:p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Символика «Программы гарантированный контроль качества» внедряется на всех АЗС/АЗК «Роснефть», разработаны адаптированные версии для стран СНГ</a:t>
            </a:r>
          </a:p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Медиа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размещение проведено с высокой эффективностью: </a:t>
            </a:r>
          </a:p>
          <a:p>
            <a:pPr marL="714375" indent="9525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Arial" pitchFamily="34" charset="0"/>
              <a:buChar char="•"/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ТВ  87,7% аудитории увидело сообщение не менее 14 раз</a:t>
            </a:r>
          </a:p>
          <a:p>
            <a:pPr marL="714375" indent="9525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Arial" pitchFamily="34" charset="0"/>
              <a:buChar char="•"/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радио количество контактов на 32% выше запланированного, 37,9% человек услышало сообщение не менее 5,1 раз</a:t>
            </a:r>
          </a:p>
          <a:p>
            <a:pPr marL="714375" indent="9525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Arial" pitchFamily="34" charset="0"/>
              <a:buChar char="•"/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выше запланированного охват наружной рекламы - 82,5%, со средней частотой 32</a:t>
            </a:r>
          </a:p>
          <a:p>
            <a:pPr marL="714375" lvl="0" indent="9525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Arial" pitchFamily="34" charset="0"/>
              <a:buChar char="•"/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сети Интернет за период размещения фактическое количество показов превысило плановое на 7%, и составило 268 654 251 показов.</a:t>
            </a:r>
            <a:endParaRPr lang="ru-RU" sz="1100" b="1" dirty="0" smtClean="0">
              <a:solidFill>
                <a:schemeClr val="bg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endParaRPr lang="ru-RU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900" indent="266700">
              <a:lnSpc>
                <a:spcPct val="9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</a:pPr>
            <a:endParaRPr lang="ru-RU" sz="1200" dirty="0" smtClean="0"/>
          </a:p>
        </p:txBody>
      </p:sp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3215086"/>
            <a:ext cx="2448272" cy="126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3307320"/>
            <a:ext cx="3456384" cy="13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7" y="3302782"/>
            <a:ext cx="2164259" cy="13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70650" y="4735513"/>
            <a:ext cx="2133600" cy="35718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27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en-US" b="1" cap="all" dirty="0" smtClean="0">
                <a:solidFill>
                  <a:srgbClr val="FF5800"/>
                </a:solidFill>
              </a:rPr>
              <a:t>Toshiba</a:t>
            </a:r>
            <a:endParaRPr lang="ru-RU" b="1" cap="all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8155" y="663130"/>
            <a:ext cx="2701677" cy="219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dirty="0" smtClean="0"/>
              <a:t>Комплексное обслуживание бренда. </a:t>
            </a:r>
            <a:r>
              <a:rPr lang="en-US" sz="2000" dirty="0" smtClean="0"/>
              <a:t>Toshiba</a:t>
            </a:r>
            <a:endParaRPr lang="ru-RU" sz="2000" dirty="0" smtClean="0">
              <a:solidFill>
                <a:srgbClr val="FF5800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03848" y="699542"/>
            <a:ext cx="5832648" cy="276999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Цели и задачи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131840" y="987574"/>
            <a:ext cx="6012160" cy="19666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buFont typeface="Wingdings" pitchFamily="2" charset="2"/>
              <a:buChar char="v"/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КАМПАНИЯ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: </a:t>
            </a:r>
            <a:endParaRPr lang="ru-RU" sz="11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      Запуск нового телевизора  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Toshiba LED TV </a:t>
            </a: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с 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3D </a:t>
            </a: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очками</a:t>
            </a:r>
            <a:endParaRPr lang="en-US" sz="11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buFont typeface="Wingdings" pitchFamily="2" charset="2"/>
              <a:buChar char="v"/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КОММУНИКАЦИЯ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: </a:t>
            </a:r>
            <a:endParaRPr lang="ru-RU" sz="11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      Информировать ЦА о преимуществах нового телевизора, заинтересовать новыми возможностями телевизора, чтобы стимулировать продажи</a:t>
            </a:r>
            <a:endParaRPr lang="en-US" sz="11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buFont typeface="Wingdings" pitchFamily="2" charset="2"/>
              <a:buChar char="v"/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МЕДИА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: </a:t>
            </a:r>
            <a:endParaRPr lang="ru-RU" sz="11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      Охват ЦА для построения знания новой модели</a:t>
            </a: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 REGZA 3D LED TV</a:t>
            </a:r>
            <a:endParaRPr lang="ru-RU" sz="11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292219" indent="-292219" eaLnBrk="0" hangingPunct="0">
              <a:spcBef>
                <a:spcPct val="20000"/>
              </a:spcBef>
              <a:buClr>
                <a:srgbClr val="FF5800"/>
              </a:buClr>
              <a:defRPr/>
            </a:pP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      Объяснить преимущества продукта через каналы, способные заинтересовать ЦА и вызывающие доверие</a:t>
            </a:r>
          </a:p>
          <a:p>
            <a:pPr marL="342900" indent="-342900" eaLnBrk="0" hangingPunct="0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§"/>
            </a:pPr>
            <a:endParaRPr lang="ru-RU" sz="1200" dirty="0">
              <a:latin typeface="+mn-lt"/>
            </a:endParaRPr>
          </a:p>
        </p:txBody>
      </p:sp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5" name="Text Box 17"/>
          <p:cNvSpPr txBox="1">
            <a:spLocks noChangeArrowheads="1"/>
          </p:cNvSpPr>
          <p:nvPr/>
        </p:nvSpPr>
        <p:spPr bwMode="auto">
          <a:xfrm>
            <a:off x="179512" y="3075806"/>
            <a:ext cx="5616625" cy="16281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92219" indent="-292219" eaLnBrk="0" hangingPunct="0">
              <a:spcBef>
                <a:spcPct val="20000"/>
              </a:spcBef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Размещение на ТВ, в прессе, интернете и на радио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:</a:t>
            </a:r>
            <a:endParaRPr lang="en-US" sz="1200" kern="0" dirty="0" smtClean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Интеграции в ТВ программу </a:t>
            </a:r>
            <a:r>
              <a:rPr lang="en-US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«Технологии будущего»</a:t>
            </a:r>
            <a:r>
              <a:rPr lang="en-US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Создание линейки программ на нескольких радиостанциях  не просто представляющих новый продукт и напомнить о бренде, но рассказать о преимуществах нового продукта</a:t>
            </a: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ru-RU" sz="1100" b="1" dirty="0" err="1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Брендирование</a:t>
            </a: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ТВ программ в популярной  спортивной газете </a:t>
            </a:r>
            <a:r>
              <a:rPr lang="en-US" sz="1100" b="1" dirty="0" err="1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Sportweek</a:t>
            </a:r>
            <a:r>
              <a:rPr lang="en-US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, специальный </a:t>
            </a:r>
            <a:r>
              <a:rPr lang="en-US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3D </a:t>
            </a: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проект </a:t>
            </a:r>
            <a:endParaRPr lang="en-US" sz="1100" b="1" dirty="0" smtClean="0">
              <a:solidFill>
                <a:schemeClr val="bg2">
                  <a:lumMod val="50000"/>
                </a:schemeClr>
              </a:solidFill>
              <a:latin typeface="+mn-lt"/>
              <a:sym typeface="Arial" charset="0"/>
            </a:endParaRPr>
          </a:p>
          <a:p>
            <a:pPr marL="633142" lvl="1" indent="-243516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Internet: banners + context </a:t>
            </a:r>
            <a:r>
              <a:rPr lang="ru-RU" sz="1100" kern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Arial" pitchFamily="34" charset="0"/>
                <a:sym typeface="Arial" charset="0"/>
              </a:rPr>
              <a:t>размещение</a:t>
            </a:r>
            <a:endParaRPr lang="en-US" sz="1100" kern="0" dirty="0">
              <a:solidFill>
                <a:schemeClr val="bg2">
                  <a:lumMod val="50000"/>
                </a:schemeClr>
              </a:solidFill>
              <a:latin typeface="+mn-lt"/>
              <a:cs typeface="Arial" pitchFamily="34" charset="0"/>
              <a:sym typeface="Arial" charset="0"/>
            </a:endParaRPr>
          </a:p>
        </p:txBody>
      </p:sp>
      <p:sp>
        <p:nvSpPr>
          <p:cNvPr id="5137" name="Text Box 19"/>
          <p:cNvSpPr txBox="1">
            <a:spLocks noChangeArrowheads="1"/>
          </p:cNvSpPr>
          <p:nvPr/>
        </p:nvSpPr>
        <p:spPr bwMode="auto">
          <a:xfrm>
            <a:off x="251520" y="2787774"/>
            <a:ext cx="8784976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Решение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2120" y="3363838"/>
            <a:ext cx="1512168" cy="725018"/>
          </a:xfrm>
          <a:prstGeom prst="rect">
            <a:avLst/>
          </a:prstGeom>
          <a:noFill/>
        </p:spPr>
        <p:txBody>
          <a:bodyPr wrap="square" lIns="77925" tIns="38963" rIns="77925" bIns="38963">
            <a:spAutoFit/>
          </a:bodyPr>
          <a:lstStyle/>
          <a:p>
            <a:pPr algn="r">
              <a:defRPr/>
            </a:pPr>
            <a:r>
              <a:rPr lang="ru-RU" sz="1050" dirty="0" err="1">
                <a:solidFill>
                  <a:schemeClr val="bg2">
                    <a:lumMod val="50000"/>
                  </a:schemeClr>
                </a:solidFill>
                <a:latin typeface="+mj-lt"/>
                <a:sym typeface="Arial" charset="0"/>
              </a:rPr>
              <a:t>Брендирование</a:t>
            </a:r>
            <a:r>
              <a:rPr lang="ru-RU" sz="1050" dirty="0">
                <a:solidFill>
                  <a:schemeClr val="bg2">
                    <a:lumMod val="50000"/>
                  </a:schemeClr>
                </a:solidFill>
                <a:latin typeface="+mj-lt"/>
                <a:sym typeface="Arial" charset="0"/>
              </a:rPr>
              <a:t> ТВ программы на 3 последовательных страницах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+mj-lt"/>
              <a:sym typeface="Arial" charset="0"/>
            </a:endParaRPr>
          </a:p>
        </p:txBody>
      </p:sp>
      <p:pic>
        <p:nvPicPr>
          <p:cNvPr id="30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3111747"/>
            <a:ext cx="1784226" cy="1044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1" name="Стрелка вниз 30"/>
          <p:cNvSpPr/>
          <p:nvPr/>
        </p:nvSpPr>
        <p:spPr>
          <a:xfrm rot="14354018">
            <a:off x="6556079" y="3150389"/>
            <a:ext cx="334406" cy="282884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>
              <a:defRPr/>
            </a:pPr>
            <a:endParaRPr lang="ru-RU">
              <a:sym typeface="Arial" charset="0"/>
            </a:endParaRPr>
          </a:p>
        </p:txBody>
      </p:sp>
      <p:pic>
        <p:nvPicPr>
          <p:cNvPr id="32" name="Picture 2" descr="image00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4155925"/>
            <a:ext cx="1893197" cy="9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7862809" y="4155926"/>
            <a:ext cx="1173687" cy="401852"/>
          </a:xfrm>
          <a:prstGeom prst="rect">
            <a:avLst/>
          </a:prstGeom>
          <a:noFill/>
        </p:spPr>
        <p:txBody>
          <a:bodyPr wrap="square" lIns="77925" tIns="38963" rIns="77925" bIns="38963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3D </a:t>
            </a:r>
            <a:r>
              <a:rPr lang="ru-RU" sz="105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очки с 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3D </a:t>
            </a:r>
            <a:r>
              <a:rPr lang="ru-RU" sz="105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картинками</a:t>
            </a:r>
          </a:p>
        </p:txBody>
      </p:sp>
      <p:sp>
        <p:nvSpPr>
          <p:cNvPr id="34" name="Стрелка вниз 33"/>
          <p:cNvSpPr/>
          <p:nvPr/>
        </p:nvSpPr>
        <p:spPr>
          <a:xfrm rot="3961469">
            <a:off x="7487437" y="4172282"/>
            <a:ext cx="325584" cy="446017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>
              <a:defRPr/>
            </a:pPr>
            <a:endParaRPr lang="ru-RU">
              <a:sym typeface="Arial" charset="0"/>
            </a:endParaRPr>
          </a:p>
        </p:txBody>
      </p:sp>
      <p:sp>
        <p:nvSpPr>
          <p:cNvPr id="1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70650" y="4735513"/>
            <a:ext cx="2133600" cy="35718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29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8919630" y="-51626"/>
            <a:ext cx="224370" cy="40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9350" tIns="79350" rIns="79350" anchor="ctr">
            <a:spAutoFit/>
          </a:bodyPr>
          <a:lstStyle/>
          <a:p>
            <a:pPr algn="r" eaLnBrk="0" hangingPunct="0"/>
            <a:r>
              <a:rPr lang="ru-RU"/>
              <a:t> </a:t>
            </a:r>
          </a:p>
        </p:txBody>
      </p:sp>
      <p:sp>
        <p:nvSpPr>
          <p:cNvPr id="5137" name="Text Box 19"/>
          <p:cNvSpPr txBox="1">
            <a:spLocks noChangeArrowheads="1"/>
          </p:cNvSpPr>
          <p:nvPr/>
        </p:nvSpPr>
        <p:spPr bwMode="auto">
          <a:xfrm>
            <a:off x="179512" y="771550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Результаты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1059582"/>
            <a:ext cx="4807197" cy="795338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/>
          <a:lstStyle/>
          <a:p>
            <a:pPr marL="292219" indent="-292219" eaLnBrk="0" hangingPunct="0">
              <a:spcBef>
                <a:spcPct val="20000"/>
              </a:spcBef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Helvetica Neue CE 35 Thin"/>
              </a:rPr>
              <a:t>      </a:t>
            </a: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потенциальные 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покупатели 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3D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телевизоров </a:t>
            </a:r>
            <a:r>
              <a:rPr lang="ru-RU" sz="11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стали лучше 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знать бренд </a:t>
            </a:r>
            <a:r>
              <a:rPr lang="ru-RU" sz="110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Тошиба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особенно изменились показатели спонтанного знания и ТОМ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:</a:t>
            </a: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716016" y="1059582"/>
            <a:ext cx="3928697" cy="803672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/>
          <a:lstStyle/>
          <a:p>
            <a:pPr marL="292219" indent="-292219"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  <a:sym typeface="Arial" charset="0"/>
              </a:rPr>
              <a:t>	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Спонтанное знание 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Toshiba </a:t>
            </a:r>
            <a:r>
              <a:rPr lang="en-US" sz="1100" dirty="0" err="1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Regza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выросло в два раза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:</a:t>
            </a:r>
          </a:p>
        </p:txBody>
      </p:sp>
      <p:graphicFrame>
        <p:nvGraphicFramePr>
          <p:cNvPr id="112642" name="Object 10"/>
          <p:cNvGraphicFramePr>
            <a:graphicFrameLocks noChangeAspect="1"/>
          </p:cNvGraphicFramePr>
          <p:nvPr/>
        </p:nvGraphicFramePr>
        <p:xfrm>
          <a:off x="683568" y="2139702"/>
          <a:ext cx="3500437" cy="1930400"/>
        </p:xfrm>
        <a:graphic>
          <a:graphicData uri="http://schemas.openxmlformats.org/presentationml/2006/ole">
            <p:oleObj spid="_x0000_s33794" r:id="rId3" imgW="3499407" imgH="2572735" progId="Excel.Sheet.8">
              <p:embed/>
            </p:oleObj>
          </a:graphicData>
        </a:graphic>
      </p:graphicFrame>
      <p:sp>
        <p:nvSpPr>
          <p:cNvPr id="23" name="TextBox 36"/>
          <p:cNvSpPr txBox="1">
            <a:spLocks noChangeArrowheads="1"/>
          </p:cNvSpPr>
          <p:nvPr/>
        </p:nvSpPr>
        <p:spPr bwMode="auto">
          <a:xfrm>
            <a:off x="1259632" y="2067694"/>
            <a:ext cx="2857500" cy="41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j-lt"/>
                <a:sym typeface="Arial" charset="0"/>
              </a:rPr>
              <a:t>Все респонденты, кто собирается купить 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+mj-lt"/>
                <a:sym typeface="Arial" charset="0"/>
              </a:rPr>
              <a:t>3D </a:t>
            </a: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j-lt"/>
                <a:sym typeface="Arial" charset="0"/>
              </a:rPr>
              <a:t>плоский ТВ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1331640" y="1779662"/>
            <a:ext cx="1928446" cy="28803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>
              <a:defRPr/>
            </a:pPr>
            <a:endParaRPr lang="ru-RU">
              <a:sym typeface="Arial" charset="0"/>
            </a:endParaRPr>
          </a:p>
        </p:txBody>
      </p:sp>
      <p:sp>
        <p:nvSpPr>
          <p:cNvPr id="25" name="TextBox 38"/>
          <p:cNvSpPr txBox="1">
            <a:spLocks noChangeArrowheads="1"/>
          </p:cNvSpPr>
          <p:nvPr/>
        </p:nvSpPr>
        <p:spPr bwMode="auto">
          <a:xfrm>
            <a:off x="323528" y="4155926"/>
            <a:ext cx="8064896" cy="48696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77925" tIns="38963" rIns="77925" bIns="38963"/>
          <a:lstStyle/>
          <a:p>
            <a:pPr marL="292219" indent="-292219" algn="ctr" eaLnBrk="0" hangingPunct="0">
              <a:spcBef>
                <a:spcPct val="20000"/>
              </a:spcBef>
              <a:defRPr/>
            </a:pPr>
            <a:r>
              <a:rPr lang="ru-RU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Намерение купить Т</a:t>
            </a:r>
            <a:r>
              <a:rPr lang="en-US" sz="1200" b="1" dirty="0" err="1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oshiba</a:t>
            </a:r>
            <a:r>
              <a:rPr lang="en-US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  <a:r>
              <a:rPr lang="en-US" sz="1200" b="1" dirty="0" err="1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Regza</a:t>
            </a:r>
            <a:r>
              <a:rPr lang="en-US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  <a:r>
              <a:rPr lang="ru-RU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среди потенциальных покупателей и тех, </a:t>
            </a:r>
            <a:endParaRPr lang="ru-RU" sz="1200" b="1" dirty="0" smtClean="0">
              <a:solidFill>
                <a:schemeClr val="bg2">
                  <a:lumMod val="50000"/>
                </a:schemeClr>
              </a:solidFill>
              <a:latin typeface="+mn-lt"/>
              <a:sym typeface="Arial" charset="0"/>
            </a:endParaRPr>
          </a:p>
          <a:p>
            <a:pPr marL="292219" indent="-292219" algn="ctr" eaLnBrk="0" hangingPunct="0">
              <a:spcBef>
                <a:spcPct val="20000"/>
              </a:spcBef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кто </a:t>
            </a:r>
            <a:r>
              <a:rPr lang="ru-RU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планировал купить </a:t>
            </a:r>
            <a:r>
              <a:rPr lang="en-US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3D flat </a:t>
            </a:r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TV</a:t>
            </a: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,</a:t>
            </a:r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 </a:t>
            </a:r>
            <a:r>
              <a:rPr lang="ru-RU" sz="1200" b="1" dirty="0">
                <a:solidFill>
                  <a:schemeClr val="bg2">
                    <a:lumMod val="50000"/>
                  </a:schemeClr>
                </a:solidFill>
                <a:latin typeface="+mn-lt"/>
                <a:sym typeface="Arial" charset="0"/>
              </a:rPr>
              <a:t>выросло в 8 раз</a:t>
            </a:r>
          </a:p>
        </p:txBody>
      </p:sp>
      <p:sp>
        <p:nvSpPr>
          <p:cNvPr id="36" name="Стрелка вниз 35"/>
          <p:cNvSpPr/>
          <p:nvPr/>
        </p:nvSpPr>
        <p:spPr>
          <a:xfrm>
            <a:off x="5868144" y="1779662"/>
            <a:ext cx="1928446" cy="28803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>
              <a:defRPr/>
            </a:pPr>
            <a:endParaRPr lang="ru-RU">
              <a:sym typeface="Arial" charset="0"/>
            </a:endParaRPr>
          </a:p>
        </p:txBody>
      </p:sp>
      <p:graphicFrame>
        <p:nvGraphicFramePr>
          <p:cNvPr id="112643" name="Object 11"/>
          <p:cNvGraphicFramePr>
            <a:graphicFrameLocks noChangeAspect="1"/>
          </p:cNvGraphicFramePr>
          <p:nvPr/>
        </p:nvGraphicFramePr>
        <p:xfrm>
          <a:off x="5292080" y="2139702"/>
          <a:ext cx="3105150" cy="1982788"/>
        </p:xfrm>
        <a:graphic>
          <a:graphicData uri="http://schemas.openxmlformats.org/presentationml/2006/ole">
            <p:oleObj spid="_x0000_s33795" r:id="rId4" imgW="3103133" imgH="2639797" progId="Excel.Sheet.8">
              <p:embed/>
            </p:oleObj>
          </a:graphicData>
        </a:graphic>
      </p:graphicFrame>
      <p:sp>
        <p:nvSpPr>
          <p:cNvPr id="37" name="TextBox 37"/>
          <p:cNvSpPr txBox="1">
            <a:spLocks noChangeArrowheads="1"/>
          </p:cNvSpPr>
          <p:nvPr/>
        </p:nvSpPr>
        <p:spPr bwMode="auto">
          <a:xfrm>
            <a:off x="5724128" y="2067694"/>
            <a:ext cx="2643554" cy="41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schemeClr val="bg2">
                    <a:lumMod val="50000"/>
                  </a:schemeClr>
                </a:solidFill>
                <a:latin typeface="+mj-lt"/>
                <a:sym typeface="Arial" charset="0"/>
              </a:rPr>
              <a:t>Рост знания бренда до и после кампании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200744" y="2735984"/>
            <a:ext cx="1553765" cy="217186"/>
          </a:xfrm>
          <a:prstGeom prst="rect">
            <a:avLst/>
          </a:prstGeom>
          <a:noFill/>
        </p:spPr>
        <p:txBody>
          <a:bodyPr lIns="77925" tIns="38963" rIns="77925" bIns="38963">
            <a:spAutoFit/>
          </a:bodyPr>
          <a:lstStyle/>
          <a:p>
            <a:pPr>
              <a:defRPr/>
            </a:pPr>
            <a:r>
              <a:rPr lang="ru-RU" sz="900" dirty="0">
                <a:latin typeface="Arial" charset="0"/>
                <a:sym typeface="Arial" charset="0"/>
              </a:rPr>
              <a:t>Знание</a:t>
            </a:r>
            <a:r>
              <a:rPr lang="en-US" sz="900" dirty="0">
                <a:latin typeface="Arial" charset="0"/>
                <a:sym typeface="Arial" charset="0"/>
              </a:rPr>
              <a:t>, Toshiba</a:t>
            </a:r>
            <a:endParaRPr lang="ru-RU" sz="900" dirty="0">
              <a:latin typeface="Arial" charset="0"/>
              <a:sym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4168099" y="2759627"/>
            <a:ext cx="1883569" cy="355686"/>
          </a:xfrm>
          <a:prstGeom prst="rect">
            <a:avLst/>
          </a:prstGeom>
          <a:noFill/>
        </p:spPr>
        <p:txBody>
          <a:bodyPr lIns="77925" tIns="38963" rIns="77925" bIns="38963">
            <a:spAutoFit/>
          </a:bodyPr>
          <a:lstStyle/>
          <a:p>
            <a:pPr algn="ctr">
              <a:defRPr/>
            </a:pPr>
            <a:r>
              <a:rPr lang="ru-RU" sz="900" dirty="0">
                <a:latin typeface="Arial" charset="0"/>
                <a:sym typeface="Arial" charset="0"/>
              </a:rPr>
              <a:t>Спонтанное </a:t>
            </a:r>
            <a:r>
              <a:rPr lang="ru-RU" sz="900" dirty="0" err="1">
                <a:latin typeface="Arial" charset="0"/>
                <a:sym typeface="Arial" charset="0"/>
              </a:rPr>
              <a:t>знанеи</a:t>
            </a:r>
            <a:r>
              <a:rPr lang="en-US" sz="900" dirty="0">
                <a:latin typeface="Arial" charset="0"/>
                <a:sym typeface="Arial" charset="0"/>
              </a:rPr>
              <a:t>, </a:t>
            </a:r>
          </a:p>
          <a:p>
            <a:pPr algn="ctr">
              <a:defRPr/>
            </a:pPr>
            <a:r>
              <a:rPr lang="en-US" sz="900" dirty="0">
                <a:latin typeface="Arial" charset="0"/>
                <a:sym typeface="Arial" charset="0"/>
              </a:rPr>
              <a:t>Toshiba </a:t>
            </a:r>
            <a:r>
              <a:rPr lang="en-US" sz="900" dirty="0" err="1">
                <a:latin typeface="Arial" charset="0"/>
                <a:sym typeface="Arial" charset="0"/>
              </a:rPr>
              <a:t>Regza</a:t>
            </a:r>
            <a:endParaRPr lang="ru-RU" sz="900" dirty="0">
              <a:latin typeface="Arial" charset="0"/>
              <a:sym typeface="Arial" charset="0"/>
            </a:endParaRP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87313"/>
            <a:ext cx="8229600" cy="487362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Комплексное обслуживание бренда.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Toshiba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70650" y="4735513"/>
            <a:ext cx="2133600" cy="35718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en-US" altLang="fr-FR" b="1" cap="all" dirty="0" smtClean="0">
                <a:solidFill>
                  <a:srgbClr val="FF5800"/>
                </a:solidFill>
              </a:rPr>
              <a:t>BP (British </a:t>
            </a:r>
            <a:r>
              <a:rPr lang="en-US" altLang="fr-FR" b="1" cap="all" dirty="0" err="1" smtClean="0">
                <a:solidFill>
                  <a:srgbClr val="FF5800"/>
                </a:solidFill>
              </a:rPr>
              <a:t>Petrolium</a:t>
            </a:r>
            <a:r>
              <a:rPr lang="en-US" altLang="fr-FR" b="1" cap="all" dirty="0" smtClean="0">
                <a:solidFill>
                  <a:srgbClr val="FF5800"/>
                </a:solidFill>
              </a:rPr>
              <a:t>)</a:t>
            </a:r>
            <a:endParaRPr lang="ru-RU" b="1" cap="all" dirty="0">
              <a:solidFill>
                <a:srgbClr val="FF58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92725" y="1131888"/>
            <a:ext cx="3600450" cy="12772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buClr>
                <a:srgbClr val="FF5800"/>
              </a:buClr>
              <a:defRPr/>
            </a:pPr>
            <a:r>
              <a:rPr lang="ru-RU" sz="1200" b="1" dirty="0" smtClean="0">
                <a:solidFill>
                  <a:srgbClr val="FF5800"/>
                </a:solidFill>
                <a:latin typeface="+mn-lt"/>
                <a:sym typeface="HelveticaNeueLT Pro 25 UltLt" charset="0"/>
              </a:rPr>
              <a:t>Занимаем стабильно высокие позиции </a:t>
            </a:r>
            <a:r>
              <a:rPr lang="ru-RU" sz="1200" dirty="0" smtClean="0">
                <a:solidFill>
                  <a:srgbClr val="404040"/>
                </a:solidFill>
                <a:latin typeface="+mn-lt"/>
                <a:cs typeface="ヒラギノ角ゴ Pro W3" charset="-128"/>
                <a:sym typeface="HelveticaNeueLT Pro 25 UltLt" charset="0"/>
              </a:rPr>
              <a:t>в отраслевых рейтингах: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Clr>
                <a:srgbClr val="FF5800"/>
              </a:buClr>
              <a:defRPr/>
            </a:pPr>
            <a:r>
              <a:rPr lang="ru-RU" sz="1200" dirty="0" smtClean="0">
                <a:solidFill>
                  <a:srgbClr val="404040"/>
                </a:solidFill>
                <a:latin typeface="+mn-lt"/>
                <a:cs typeface="ヒラギノ角ゴ Pro W3" charset="-128"/>
                <a:sym typeface="HelveticaNeueLT Pro 25 UltLt" charset="0"/>
              </a:rPr>
              <a:t>2-е место среди независимых российских рекламных агентств и 20-е среди международных (сетевых) агентств. </a:t>
            </a:r>
            <a:endParaRPr lang="ru-RU" sz="1200" dirty="0">
              <a:solidFill>
                <a:srgbClr val="404040"/>
              </a:solidFill>
              <a:latin typeface="+mn-lt"/>
              <a:cs typeface="ヒラギノ角ゴ Pro W3" charset="-128"/>
              <a:sym typeface="HelveticaNeueLT Pro 25 UltLt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725" y="4732338"/>
            <a:ext cx="2973388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404040"/>
                </a:solidFill>
                <a:latin typeface="+mn-lt"/>
                <a:cs typeface="ヒラギノ角ゴ Pro W3" charset="-128"/>
                <a:sym typeface="HelveticaNeueLT Pro 25 UltLt" charset="0"/>
              </a:rPr>
              <a:t>*</a:t>
            </a:r>
            <a:r>
              <a:rPr lang="ru-RU" sz="1050" dirty="0" smtClean="0">
                <a:solidFill>
                  <a:srgbClr val="404040"/>
                </a:solidFill>
                <a:latin typeface="+mn-lt"/>
                <a:cs typeface="ヒラギノ角ゴ Pro W3" charset="-128"/>
                <a:sym typeface="HelveticaNeueLT Pro 25 UltLt" charset="0"/>
              </a:rPr>
              <a:t>по данным АКАР и </a:t>
            </a:r>
            <a:r>
              <a:rPr lang="en-US" sz="1050" dirty="0" smtClean="0">
                <a:solidFill>
                  <a:srgbClr val="404040"/>
                </a:solidFill>
                <a:latin typeface="+mn-lt"/>
                <a:cs typeface="ヒラギノ角ゴ Pro W3" charset="-128"/>
                <a:sym typeface="HelveticaNeueLT Pro 25 UltLt" charset="0"/>
              </a:rPr>
              <a:t>Sostav.ru</a:t>
            </a:r>
            <a:endParaRPr lang="ru-RU" sz="1050" dirty="0">
              <a:solidFill>
                <a:srgbClr val="404040"/>
              </a:solidFill>
              <a:latin typeface="+mn-lt"/>
              <a:cs typeface="ヒラギノ角ゴ Pro W3" charset="-128"/>
              <a:sym typeface="HelveticaNeueLT Pro 25 UltLt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64088" y="87313"/>
            <a:ext cx="3250829" cy="487362"/>
          </a:xfrm>
        </p:spPr>
        <p:txBody>
          <a:bodyPr lIns="77925" tIns="38963" rIns="77925" bIns="38963" anchor="t"/>
          <a:lstStyle/>
          <a:p>
            <a:pPr eaLnBrk="1" hangingPunct="1">
              <a:tabLst>
                <a:tab pos="285750" algn="l"/>
                <a:tab pos="573088" algn="l"/>
                <a:tab pos="858838" algn="l"/>
                <a:tab pos="1147763" algn="l"/>
                <a:tab pos="1435100" algn="l"/>
                <a:tab pos="1720850" algn="l"/>
                <a:tab pos="2008188" algn="l"/>
                <a:tab pos="2295525" algn="l"/>
                <a:tab pos="2581275" algn="l"/>
                <a:tab pos="2868613" algn="l"/>
                <a:tab pos="3157538" algn="l"/>
                <a:tab pos="3443288" algn="l"/>
              </a:tabLst>
            </a:pPr>
            <a:r>
              <a:rPr lang="ru-RU" sz="2000" dirty="0" smtClean="0">
                <a:ea typeface="ヒラギノ角ゴ Pro W3" pitchFamily="-1" charset="-128"/>
                <a:sym typeface="Arial" pitchFamily="34" charset="0"/>
              </a:rPr>
              <a:t>Рейтинги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  <a:ea typeface="ヒラギノ角ゴ Pro W3" pitchFamily="-1" charset="-128"/>
              <a:sym typeface="Arial" pitchFamily="34" charset="0"/>
            </a:endParaRPr>
          </a:p>
        </p:txBody>
      </p:sp>
      <p:pic>
        <p:nvPicPr>
          <p:cNvPr id="15" name="Picture 3" descr="C:\Users\zhelannova\Desktop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496" y="51470"/>
            <a:ext cx="5112568" cy="505650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35496" y="4823743"/>
            <a:ext cx="5112568" cy="268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470"/>
            <a:ext cx="8229600" cy="4873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fr-FR" sz="2000" dirty="0" smtClean="0">
                <a:solidFill>
                  <a:schemeClr val="bg2">
                    <a:lumMod val="50000"/>
                  </a:schemeClr>
                </a:solidFill>
              </a:rPr>
              <a:t>BP</a:t>
            </a:r>
            <a:endParaRPr lang="ru-RU" altLang="fr-FR" sz="2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059582"/>
            <a:ext cx="8363272" cy="546844"/>
          </a:xfrm>
        </p:spPr>
        <p:txBody>
          <a:bodyPr/>
          <a:lstStyle/>
          <a:p>
            <a:pPr marL="88900" indent="266700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200" dirty="0" smtClean="0"/>
              <a:t>Организация участия команды </a:t>
            </a:r>
            <a:r>
              <a:rPr lang="en-US" sz="1200" dirty="0" smtClean="0"/>
              <a:t>BP</a:t>
            </a:r>
            <a:r>
              <a:rPr lang="ru-RU" sz="1200" dirty="0" smtClean="0"/>
              <a:t> в марафоне «Осенний гром», проведение пресс-конференции для журналистов в рамках запуска нового топлива «</a:t>
            </a:r>
            <a:r>
              <a:rPr lang="en-US" sz="1200" dirty="0" smtClean="0"/>
              <a:t>Ultimate</a:t>
            </a:r>
            <a:r>
              <a:rPr lang="ru-RU" sz="1200" dirty="0" smtClean="0"/>
              <a:t>»</a:t>
            </a:r>
            <a:endParaRPr lang="en-US" sz="1200" dirty="0" smtClean="0"/>
          </a:p>
          <a:p>
            <a:pPr marL="292127" indent="-292127" eaLnBrk="1" hangingPunct="1">
              <a:lnSpc>
                <a:spcPct val="80000"/>
              </a:lnSpc>
              <a:defRPr/>
            </a:pPr>
            <a:endParaRPr lang="ru-RU" sz="11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570" name="Номер слайда 10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noFill/>
        </p:spPr>
        <p:txBody>
          <a:bodyPr lIns="77925" tIns="38963" rIns="77925" bIns="38963"/>
          <a:lstStyle/>
          <a:p>
            <a:r>
              <a:rPr lang="ru-RU" dirty="0" smtClean="0"/>
              <a:t>32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79512" y="699542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Цели и задачи: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79512" y="1635646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Решение: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07504" y="1995686"/>
            <a:ext cx="903649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100" dirty="0" err="1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Букинг</a:t>
            </a: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 и подбор марафонцев для команды </a:t>
            </a:r>
            <a:r>
              <a:rPr lang="en-US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BP</a:t>
            </a: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, производство униформы.</a:t>
            </a:r>
          </a:p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Разработка, производство, декорирование и </a:t>
            </a:r>
            <a:r>
              <a:rPr lang="ru-RU" sz="1100" dirty="0" err="1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брендирование</a:t>
            </a: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 рекламных площадей марафона. </a:t>
            </a:r>
            <a:r>
              <a:rPr lang="en-US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 </a:t>
            </a:r>
            <a:endParaRPr lang="ru-RU" sz="1100" dirty="0" smtClean="0">
              <a:solidFill>
                <a:srgbClr val="404040"/>
              </a:solidFill>
              <a:latin typeface="+mn-lt"/>
              <a:ea typeface="ヒラギノ角ゴ Pro W3" charset="-128"/>
              <a:cs typeface="ヒラギノ角ゴ Pro W3" charset="-128"/>
            </a:endParaRPr>
          </a:p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Участие в церемонии награждения, фото-видео съёмка</a:t>
            </a:r>
          </a:p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Застройка шатрами площадки АЗС для проведения пресс-конференции. Декорирование.</a:t>
            </a:r>
          </a:p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Обеспечение технической поддержки мероприятия (свет, звук, видео, мебель)</a:t>
            </a:r>
          </a:p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Организация работы </a:t>
            </a:r>
            <a:r>
              <a:rPr lang="ru-RU" sz="1100" dirty="0" err="1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кейтринга</a:t>
            </a:r>
            <a:endParaRPr lang="ru-RU" sz="1100" dirty="0" smtClean="0">
              <a:solidFill>
                <a:srgbClr val="404040"/>
              </a:solidFill>
              <a:latin typeface="+mn-lt"/>
              <a:ea typeface="ヒラギノ角ゴ Pro W3" charset="-128"/>
              <a:cs typeface="ヒラギノ角ゴ Pro W3" charset="-128"/>
            </a:endParaRPr>
          </a:p>
          <a:p>
            <a:pPr marL="87313" lvl="2" indent="269875" eaLnBrk="1" hangingPunct="1">
              <a:lnSpc>
                <a:spcPct val="80000"/>
              </a:lnSpc>
              <a:spcBef>
                <a:spcPts val="511"/>
              </a:spcBef>
              <a:buClr>
                <a:srgbClr val="FF9933"/>
              </a:buClr>
              <a:buFont typeface="Wingdings" pitchFamily="2" charset="2"/>
              <a:buChar char="v"/>
            </a:pPr>
            <a:r>
              <a:rPr lang="en-US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PR </a:t>
            </a:r>
            <a:r>
              <a:rPr lang="ru-RU" sz="1100" dirty="0" smtClean="0">
                <a:solidFill>
                  <a:srgbClr val="404040"/>
                </a:solidFill>
                <a:latin typeface="+mn-lt"/>
                <a:ea typeface="ヒラギノ角ゴ Pro W3" charset="-128"/>
                <a:cs typeface="ヒラギノ角ゴ Pro W3" charset="-128"/>
              </a:rPr>
              <a:t>поддержка</a:t>
            </a:r>
          </a:p>
        </p:txBody>
      </p:sp>
      <p:pic>
        <p:nvPicPr>
          <p:cNvPr id="16" name="Picture 6" descr="05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435846"/>
            <a:ext cx="2160240" cy="115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 descr="06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2166" y="3435846"/>
            <a:ext cx="2130038" cy="115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 descr="2014_10_05_grom_IMG_926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3435846"/>
            <a:ext cx="2124580" cy="115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2014_10_05_grom_IMG_401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2838" y="3435846"/>
            <a:ext cx="2127621" cy="115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en-US" b="1" cap="all" dirty="0" err="1" smtClean="0">
                <a:solidFill>
                  <a:srgbClr val="FF5800"/>
                </a:solidFill>
              </a:rPr>
              <a:t>asics</a:t>
            </a:r>
            <a:endParaRPr lang="ru-RU" b="1" cap="all" dirty="0">
              <a:solidFill>
                <a:srgbClr val="FF58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2A15-C63C-4804-AA97-880F843F3F81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470"/>
            <a:ext cx="8229600" cy="4873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fr-FR" sz="2000" dirty="0" smtClean="0">
                <a:solidFill>
                  <a:schemeClr val="bg2">
                    <a:lumMod val="50000"/>
                  </a:schemeClr>
                </a:solidFill>
              </a:rPr>
              <a:t>ASICS </a:t>
            </a:r>
            <a:r>
              <a:rPr lang="ru-RU" altLang="fr-FR" sz="2000" dirty="0" smtClean="0">
                <a:solidFill>
                  <a:schemeClr val="bg2">
                    <a:lumMod val="50000"/>
                  </a:schemeClr>
                </a:solidFill>
              </a:rPr>
              <a:t>конференции </a:t>
            </a:r>
            <a:r>
              <a:rPr lang="en-US" altLang="fr-FR" sz="2000" dirty="0" smtClean="0">
                <a:solidFill>
                  <a:schemeClr val="bg2">
                    <a:lumMod val="50000"/>
                  </a:schemeClr>
                </a:solidFill>
              </a:rPr>
              <a:t>SS18 </a:t>
            </a:r>
            <a:r>
              <a:rPr lang="ru-RU" altLang="fr-FR" sz="2000" dirty="0" smtClean="0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en-US" altLang="fr-FR" sz="2000" dirty="0" smtClean="0">
                <a:solidFill>
                  <a:schemeClr val="bg2">
                    <a:lumMod val="50000"/>
                  </a:schemeClr>
                </a:solidFill>
              </a:rPr>
              <a:t> AW18</a:t>
            </a:r>
            <a:endParaRPr lang="ru-RU" altLang="fr-FR" sz="2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059582"/>
            <a:ext cx="9145016" cy="648072"/>
          </a:xfrm>
        </p:spPr>
        <p:txBody>
          <a:bodyPr/>
          <a:lstStyle/>
          <a:p>
            <a:pPr marL="88900" indent="266700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</a:rPr>
              <a:t>Организация сезонных конференций / презентаций новой коллекции для предзаказа</a:t>
            </a:r>
            <a:r>
              <a:rPr lang="ru-RU" altLang="fr-FR" sz="1000" dirty="0" smtClean="0">
                <a:solidFill>
                  <a:schemeClr val="bg2">
                    <a:lumMod val="50000"/>
                  </a:schemeClr>
                </a:solidFill>
              </a:rPr>
              <a:t> в Москве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88900" indent="266700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</a:rPr>
              <a:t>Поддержка и сопровождение проведения мероприятий</a:t>
            </a:r>
          </a:p>
          <a:p>
            <a:pPr marL="292127" indent="-292127" eaLnBrk="1" hangingPunct="1">
              <a:lnSpc>
                <a:spcPct val="80000"/>
              </a:lnSpc>
              <a:defRPr/>
            </a:pPr>
            <a:endParaRPr lang="ru-RU" sz="1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79512" y="699542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Цели и задачи: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79512" y="1556204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Решение: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07504" y="1923678"/>
            <a:ext cx="90364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Планирование и отрисовка зонирования площадки проведения мероприятия. В том числе 3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D 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моделирование пространства.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Застройка, обеспечение стендами, стойками и иными элементами, включая мебель.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Обеспечение оформления, </a:t>
            </a:r>
            <a:r>
              <a:rPr lang="ru-RU" sz="10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брендинга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и декорирования площадки проведения мероприятий.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Обеспечение площадки проведения мероприятия световым, звуковым и видео оборудованием включая подготовку </a:t>
            </a:r>
            <a:r>
              <a:rPr lang="ru-RU" sz="10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контента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Верстка, дизайн, производство полиграфической и сувенирной продукции.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Обеспечение координации участников мероприятия, привлечение дополнительных необходимых специалистов и их координация.</a:t>
            </a:r>
          </a:p>
          <a:p>
            <a:pPr marL="88900" marR="0" lvl="0" indent="266700" algn="l" defTabSz="914400" rtl="0" eaLnBrk="1" fontAlgn="base" latinLnBrk="0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9933"/>
              </a:buClr>
              <a:buSzPct val="100000"/>
              <a:buFont typeface="Wingdings" pitchFamily="2" charset="2"/>
              <a:buChar char="v"/>
              <a:tabLst/>
              <a:defRPr/>
            </a:pPr>
            <a:endParaRPr kumimoji="0" lang="ru-RU" sz="10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70658" name="Picture 2" descr="C:\Users\galogre\Desktop\289A8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63838"/>
            <a:ext cx="2016224" cy="1344149"/>
          </a:xfrm>
          <a:prstGeom prst="rect">
            <a:avLst/>
          </a:prstGeom>
          <a:noFill/>
        </p:spPr>
      </p:pic>
      <p:pic>
        <p:nvPicPr>
          <p:cNvPr id="70659" name="Picture 3" descr="C:\Users\galogre\Desktop\289A7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363838"/>
            <a:ext cx="2016224" cy="1344148"/>
          </a:xfrm>
          <a:prstGeom prst="rect">
            <a:avLst/>
          </a:prstGeom>
          <a:noFill/>
        </p:spPr>
      </p:pic>
      <p:pic>
        <p:nvPicPr>
          <p:cNvPr id="70660" name="Picture 4" descr="C:\Users\galogre\Desktop\289A9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63838"/>
            <a:ext cx="2016224" cy="1344149"/>
          </a:xfrm>
          <a:prstGeom prst="rect">
            <a:avLst/>
          </a:prstGeom>
          <a:noFill/>
        </p:spPr>
      </p:pic>
      <p:pic>
        <p:nvPicPr>
          <p:cNvPr id="70662" name="Picture 6" descr="C:\Users\galogre\Desktop\289A0754.jpg"/>
          <p:cNvPicPr>
            <a:picLocks noChangeAspect="1" noChangeArrowheads="1"/>
          </p:cNvPicPr>
          <p:nvPr/>
        </p:nvPicPr>
        <p:blipFill>
          <a:blip r:embed="rId5" cstate="email"/>
          <a:srcRect b="5263"/>
          <a:stretch>
            <a:fillRect/>
          </a:stretch>
        </p:blipFill>
        <p:spPr bwMode="auto">
          <a:xfrm>
            <a:off x="6660232" y="3363837"/>
            <a:ext cx="1728192" cy="1339349"/>
          </a:xfrm>
          <a:prstGeom prst="rect">
            <a:avLst/>
          </a:prstGeom>
          <a:noFill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0008B1-3701-4053-97DC-97D52D01F4EE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63838"/>
            <a:ext cx="8229600" cy="487362"/>
          </a:xfrm>
        </p:spPr>
        <p:txBody>
          <a:bodyPr/>
          <a:lstStyle/>
          <a:p>
            <a:r>
              <a:rPr lang="en-US" altLang="fr-FR" b="1" cap="all" dirty="0" smtClean="0">
                <a:solidFill>
                  <a:srgbClr val="FF5800"/>
                </a:solidFill>
              </a:rPr>
              <a:t>Kyocera</a:t>
            </a:r>
            <a:endParaRPr lang="ru-RU" b="1" cap="all" dirty="0">
              <a:solidFill>
                <a:srgbClr val="FF5800"/>
              </a:solidFill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470"/>
            <a:ext cx="8229600" cy="4873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fr-FR" sz="2000" dirty="0" smtClean="0">
                <a:solidFill>
                  <a:schemeClr val="bg2">
                    <a:lumMod val="50000"/>
                  </a:schemeClr>
                </a:solidFill>
              </a:rPr>
              <a:t>Международный </a:t>
            </a:r>
            <a:r>
              <a:rPr lang="en-US" altLang="fr-FR" sz="2000" dirty="0" smtClean="0">
                <a:solidFill>
                  <a:schemeClr val="bg2">
                    <a:lumMod val="50000"/>
                  </a:schemeClr>
                </a:solidFill>
              </a:rPr>
              <a:t>event. Kyocera </a:t>
            </a:r>
            <a:r>
              <a:rPr lang="en-US" altLang="fr-FR" sz="2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altLang="fr-FR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altLang="fr-FR" sz="2000" dirty="0" smtClean="0">
                <a:solidFill>
                  <a:schemeClr val="bg2">
                    <a:lumMod val="50000"/>
                  </a:schemeClr>
                </a:solidFill>
              </a:rPr>
              <a:t>(японская офисная техника №1)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059582"/>
            <a:ext cx="8363272" cy="546844"/>
          </a:xfrm>
        </p:spPr>
        <p:txBody>
          <a:bodyPr/>
          <a:lstStyle/>
          <a:p>
            <a:pPr marL="88900" indent="266700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Проведение международной дилерской конференции в Санкт-Петербурге</a:t>
            </a:r>
          </a:p>
          <a:p>
            <a:pPr marL="88900" indent="266700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Организация корпоративной 3-х дневной конференции компании 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Kyocera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 на 120 человек</a:t>
            </a:r>
          </a:p>
          <a:p>
            <a:pPr marL="292127" indent="-292127" eaLnBrk="1" hangingPunct="1">
              <a:lnSpc>
                <a:spcPct val="80000"/>
              </a:lnSpc>
              <a:defRPr/>
            </a:pPr>
            <a:endParaRPr lang="ru-RU" sz="11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570" name="Номер слайда 10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noFill/>
        </p:spPr>
        <p:txBody>
          <a:bodyPr lIns="77925" tIns="38963" rIns="77925" bIns="38963"/>
          <a:lstStyle/>
          <a:p>
            <a:r>
              <a:rPr lang="ru-RU" dirty="0" smtClean="0"/>
              <a:t>32</a:t>
            </a:r>
          </a:p>
        </p:txBody>
      </p:sp>
      <p:pic>
        <p:nvPicPr>
          <p:cNvPr id="11" name="Picture 6" descr="DSC015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3542" y="3368089"/>
            <a:ext cx="1714162" cy="128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DSC0152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284" y="3357241"/>
            <a:ext cx="17286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DSC0154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3357241"/>
            <a:ext cx="1737419" cy="130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DSC0158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81599" y="3357241"/>
            <a:ext cx="172690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 descr="DSC0155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3357240"/>
            <a:ext cx="1713493" cy="128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79512" y="699542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Цели и задачи: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79512" y="1635646"/>
            <a:ext cx="8856984" cy="295466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</a:rPr>
              <a:t>Решение:</a:t>
            </a:r>
            <a:endParaRPr lang="ru-RU" sz="1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07504" y="1995686"/>
            <a:ext cx="903649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Поиск и бронирование отеля. Полное регулирование вопросов заселения и проживание. Визовая поддержка иностранным дилерам, организация логистики (встреча-проводы).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Разработка сценария мероприятий,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креативной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концепции, организация шоу-программ,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букинг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артистов 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Брендирование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конференц-залов и банкетных залов. Организация работы </a:t>
            </a:r>
            <a:r>
              <a:rPr lang="ru-RU" sz="12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кейтринга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и разработка специального меню. Производство сувенирной продукции.</a:t>
            </a:r>
          </a:p>
          <a:p>
            <a:pPr marL="363538" lvl="2" indent="-274638" eaLnBrk="1" hangingPunct="1">
              <a:lnSpc>
                <a:spcPct val="80000"/>
              </a:lnSpc>
              <a:spcBef>
                <a:spcPts val="600"/>
              </a:spcBef>
              <a:buClr>
                <a:srgbClr val="FF9933"/>
              </a:buClr>
              <a:buFont typeface="Wingdings" pitchFamily="2" charset="2"/>
              <a:buChar char="v"/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Организация и проведение экскурсий в «Эрмитаж», «Петродворец» и т.п., дегустаций и культурной программы конференции.</a:t>
            </a:r>
          </a:p>
          <a:p>
            <a:pPr marL="88900" marR="0" lvl="0" indent="266700" algn="l" defTabSz="914400" rtl="0" eaLnBrk="1" fontAlgn="base" latinLnBrk="0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9933"/>
              </a:buClr>
              <a:buSzPct val="100000"/>
              <a:buFont typeface="Wingdings" pitchFamily="2" charset="2"/>
              <a:buChar char="v"/>
              <a:tabLst/>
              <a:defRPr/>
            </a:pPr>
            <a:endParaRPr kumimoji="0" lang="ru-RU" sz="1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Box 4"/>
          <p:cNvSpPr txBox="1">
            <a:spLocks noChangeArrowheads="1"/>
          </p:cNvSpPr>
          <p:nvPr/>
        </p:nvSpPr>
        <p:spPr bwMode="auto">
          <a:xfrm>
            <a:off x="611188" y="1059582"/>
            <a:ext cx="6624637" cy="258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2400" b="1" dirty="0" smtClean="0">
                <a:solidFill>
                  <a:srgbClr val="FF6600"/>
                </a:solidFill>
                <a:latin typeface="+mn-lt"/>
              </a:rPr>
              <a:t>Коммуникационная Группа </a:t>
            </a:r>
            <a:r>
              <a:rPr lang="en-US" sz="2400" b="1" dirty="0" smtClean="0">
                <a:solidFill>
                  <a:srgbClr val="FF6600"/>
                </a:solidFill>
                <a:latin typeface="+mn-lt"/>
              </a:rPr>
              <a:t>LBL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FontTx/>
              <a:buNone/>
            </a:pPr>
            <a:endParaRPr lang="ru-RU" sz="2000" dirty="0" smtClean="0">
              <a:latin typeface="+mn-lt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1600" dirty="0" smtClean="0">
                <a:latin typeface="+mn-lt"/>
              </a:rPr>
              <a:t>Москва, 3-я ул. Ямского поля, д. 32</a:t>
            </a:r>
            <a:endParaRPr lang="en-US" sz="1600" dirty="0" smtClean="0">
              <a:latin typeface="+mn-lt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1600" dirty="0" smtClean="0">
                <a:latin typeface="+mn-lt"/>
              </a:rPr>
              <a:t>тел.: +7 (495) 7894542/43</a:t>
            </a:r>
            <a:endParaRPr lang="en-US" sz="1600" dirty="0" smtClean="0">
              <a:latin typeface="+mn-lt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ru-RU" sz="1600" dirty="0" smtClean="0">
                <a:latin typeface="+mn-lt"/>
              </a:rPr>
              <a:t>факс: +7 (495) 7894553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sz="1600" dirty="0" smtClean="0">
                <a:latin typeface="+mn-lt"/>
              </a:rPr>
              <a:t>www.lbl.ru</a:t>
            </a:r>
            <a:endParaRPr lang="ru-RU" sz="1600" dirty="0" smtClean="0">
              <a:latin typeface="+mn-lt"/>
            </a:endParaRPr>
          </a:p>
          <a:p>
            <a:pPr algn="ctr"/>
            <a:endParaRPr lang="ru-RU" sz="4000" b="1" dirty="0">
              <a:solidFill>
                <a:srgbClr val="FF66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77925" tIns="38963" rIns="77925" bIns="38963" anchor="t"/>
          <a:lstStyle/>
          <a:p>
            <a:pPr eaLnBrk="1" hangingPunct="1"/>
            <a:r>
              <a:rPr lang="ru-RU" sz="2000" dirty="0" smtClean="0">
                <a:ea typeface="ヒラギノ角ゴ Pro W3" pitchFamily="-1" charset="-128"/>
                <a:sym typeface="Arial" pitchFamily="34" charset="0"/>
              </a:rPr>
              <a:t>Наши сильные стороны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7534"/>
            <a:ext cx="8229600" cy="3859212"/>
          </a:xfrm>
        </p:spPr>
        <p:txBody>
          <a:bodyPr/>
          <a:lstStyle/>
          <a:p>
            <a:pPr marL="0" indent="0" algn="just" eaLnBrk="1" hangingPunct="1">
              <a:spcBef>
                <a:spcPts val="85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sz="1400" b="1" dirty="0" smtClean="0">
                <a:ea typeface="ヒラギノ角ゴ Pro W3" pitchFamily="-1" charset="-128"/>
                <a:sym typeface="Futuris Cyrillic" charset="0"/>
              </a:rPr>
              <a:t>Стратегия и аналитика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Ситуационный анализ/аудит рынка 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Организация и сопровождение всех видов маркетинговых исследований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Разработка платформы позиционирования брендов и коммуникативной стратегии их продвижения</a:t>
            </a:r>
          </a:p>
          <a:p>
            <a:pPr marL="0" indent="0" algn="just" eaLnBrk="1" hangingPunct="1">
              <a:spcBef>
                <a:spcPts val="85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sz="1400" b="1" dirty="0" err="1" smtClean="0">
                <a:ea typeface="ヒラギノ角ゴ Pro W3" pitchFamily="-1" charset="-128"/>
                <a:sym typeface="Futuris Cyrillic" charset="0"/>
              </a:rPr>
              <a:t>Креативные</a:t>
            </a:r>
            <a:r>
              <a:rPr lang="ru-RU" sz="1400" b="1" dirty="0" smtClean="0">
                <a:ea typeface="ヒラギノ角ゴ Pro W3" pitchFamily="-1" charset="-128"/>
                <a:sym typeface="Futuris Cyrillic" charset="0"/>
              </a:rPr>
              <a:t> решения</a:t>
            </a:r>
            <a:r>
              <a:rPr lang="en-US" sz="1400" b="1" dirty="0" smtClean="0">
                <a:ea typeface="ヒラギノ角ゴ Pro W3" pitchFamily="-1" charset="-128"/>
                <a:sym typeface="Futuris Cyrillic" charset="0"/>
              </a:rPr>
              <a:t> </a:t>
            </a:r>
            <a:endParaRPr lang="ru-RU" sz="1400" b="1" dirty="0" smtClean="0">
              <a:ea typeface="ヒラギノ角ゴ Pro W3" pitchFamily="-1" charset="-128"/>
              <a:sym typeface="Futuris Cyrillic" charset="0"/>
            </a:endParaRP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Разработка творческих концепций и осуществление авторского контроля над их реализацией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Создание рекламных материалов и графического дизайна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Производство рекламной продукции</a:t>
            </a:r>
          </a:p>
          <a:p>
            <a:pPr marL="0" indent="0" algn="just" eaLnBrk="1" hangingPunct="1">
              <a:spcBef>
                <a:spcPts val="850"/>
              </a:spcBef>
              <a:buClr>
                <a:schemeClr val="tx1"/>
              </a:buClr>
              <a:buNone/>
            </a:pPr>
            <a:r>
              <a:rPr lang="ru-RU" sz="1400" b="1" dirty="0" err="1" smtClean="0">
                <a:ea typeface="ヒラギノ角ゴ Pro W3" pitchFamily="-1" charset="-128"/>
                <a:sym typeface="Futuris Cyrillic" charset="0"/>
              </a:rPr>
              <a:t>Медиа</a:t>
            </a:r>
            <a:r>
              <a:rPr lang="en-US" sz="1400" b="1" dirty="0" smtClean="0">
                <a:ea typeface="ヒラギノ角ゴ Pro W3" pitchFamily="-1" charset="-128"/>
                <a:sym typeface="Futuris Cyrillic" charset="0"/>
              </a:rPr>
              <a:t>-c</a:t>
            </a:r>
            <a:r>
              <a:rPr lang="ru-RU" sz="1400" b="1" dirty="0" err="1" smtClean="0">
                <a:ea typeface="ヒラギノ角ゴ Pro W3" pitchFamily="-1" charset="-128"/>
                <a:sym typeface="Futuris Cyrillic" charset="0"/>
              </a:rPr>
              <a:t>е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  <a:ea typeface="ヒラギノ角ゴ Pro W3" pitchFamily="-1" charset="-128"/>
                <a:sym typeface="Futuris Cyrillic" charset="0"/>
              </a:rPr>
              <a:t>рвис</a:t>
            </a:r>
            <a:endParaRPr lang="ru-RU" sz="1400" b="1" dirty="0" smtClean="0">
              <a:solidFill>
                <a:schemeClr val="bg2">
                  <a:lumMod val="50000"/>
                </a:schemeClr>
              </a:solidFill>
              <a:ea typeface="ヒラギノ角ゴ Pro W3" pitchFamily="-1" charset="-128"/>
              <a:sym typeface="Futuris Cyrillic" charset="0"/>
            </a:endParaRP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Разработка </a:t>
            </a:r>
            <a:r>
              <a:rPr lang="ru-RU" sz="1000" dirty="0" err="1" smtClean="0">
                <a:ea typeface="ヒラギノ角ゴ Pro W3" pitchFamily="-1" charset="-128"/>
                <a:sym typeface="Futuris Cyrillic" charset="0"/>
              </a:rPr>
              <a:t>медиа</a:t>
            </a: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стратегии и тактики рекламной кампании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</a:t>
            </a:r>
            <a:r>
              <a:rPr lang="ru-RU" sz="1000" dirty="0" err="1" smtClean="0">
                <a:ea typeface="ヒラギノ角ゴ Pro W3" pitchFamily="-1" charset="-128"/>
                <a:sym typeface="Futuris Cyrillic" charset="0"/>
              </a:rPr>
              <a:t>Медиабаинг</a:t>
            </a: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и сопровождение кампаний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Полный анализ и исследование эффективности рекламных кампаний</a:t>
            </a:r>
            <a:endParaRPr lang="ru-RU" sz="1400" dirty="0" smtClean="0">
              <a:ea typeface="ヒラギノ角ゴ Pro W3" pitchFamily="-1" charset="-128"/>
              <a:sym typeface="Futuris Cyrillic" charset="0"/>
            </a:endParaRPr>
          </a:p>
          <a:p>
            <a:pPr marL="0" indent="0" algn="just" eaLnBrk="1" hangingPunct="1">
              <a:spcBef>
                <a:spcPts val="85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sz="1400" b="1" dirty="0" smtClean="0">
                <a:ea typeface="ヒラギノ角ゴ Pro W3" pitchFamily="-1" charset="-128"/>
                <a:sym typeface="Futuris Cyrillic" charset="0"/>
              </a:rPr>
              <a:t>Интегрированные маркетинговые коммуникации </a:t>
            </a:r>
            <a:r>
              <a:rPr lang="en-US" sz="1400" b="1" dirty="0" smtClean="0">
                <a:ea typeface="ヒラギノ角ゴ Pro W3" pitchFamily="-1" charset="-128"/>
                <a:sym typeface="Futuris Cyrillic" charset="0"/>
              </a:rPr>
              <a:t>(TTL)</a:t>
            </a:r>
            <a:endParaRPr lang="ru-RU" sz="1400" b="1" dirty="0" smtClean="0">
              <a:ea typeface="ヒラギノ角ゴ Pro W3" pitchFamily="-1" charset="-128"/>
              <a:sym typeface="Futuris Cyrillic" charset="0"/>
            </a:endParaRP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Проведение масштабных, в том числе городских мероприятий 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Разрабатываем интегрированные рекламные кампании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Организуем и реализуем </a:t>
            </a:r>
            <a:r>
              <a:rPr lang="en-US" sz="1000" dirty="0" smtClean="0">
                <a:ea typeface="ヒラギノ角ゴ Pro W3" pitchFamily="-1" charset="-128"/>
                <a:sym typeface="Futuris Cyrillic" charset="0"/>
              </a:rPr>
              <a:t>BTL-</a:t>
            </a: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проекты «под ключ»</a:t>
            </a:r>
          </a:p>
          <a:p>
            <a:pPr marL="0" lvl="1" indent="0" algn="just">
              <a:spcBef>
                <a:spcPts val="85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sz="1400" b="1" dirty="0" smtClean="0">
                <a:ea typeface="ヒラギノ角ゴ Pro W3" pitchFamily="-1" charset="-128"/>
                <a:sym typeface="Futuris Cyrillic" charset="0"/>
              </a:rPr>
              <a:t>Произв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ea typeface="ヒラギノ角ゴ Pro W3" pitchFamily="-1" charset="-128"/>
                <a:sym typeface="Futuris Cyrillic" charset="0"/>
              </a:rPr>
              <a:t>одство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  <a:buNone/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Печать на любых материалах и носителях: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Широкоформатная печать, </a:t>
            </a:r>
            <a:r>
              <a:rPr lang="en-US" sz="1000" dirty="0" smtClean="0">
                <a:ea typeface="ヒラギノ角ゴ Pro W3" pitchFamily="-1" charset="-128"/>
                <a:sym typeface="Futuris Cyrillic" charset="0"/>
              </a:rPr>
              <a:t>outdoor/indoor</a:t>
            </a:r>
            <a:endParaRPr lang="ru-RU" sz="1000" dirty="0" smtClean="0">
              <a:ea typeface="ヒラギノ角ゴ Pro W3" pitchFamily="-1" charset="-128"/>
              <a:sym typeface="Futuris Cyrillic" charset="0"/>
            </a:endParaRP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</a:t>
            </a:r>
            <a:r>
              <a:rPr lang="en-US" sz="1000" dirty="0" smtClean="0">
                <a:ea typeface="ヒラギノ角ゴ Pro W3" pitchFamily="-1" charset="-128"/>
                <a:sym typeface="Futuris Cyrillic" charset="0"/>
              </a:rPr>
              <a:t>POS</a:t>
            </a: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материалы</a:t>
            </a:r>
            <a:r>
              <a:rPr lang="en-US" sz="1000" dirty="0" smtClean="0">
                <a:ea typeface="ヒラギノ角ゴ Pro W3" pitchFamily="-1" charset="-128"/>
                <a:sym typeface="Futuris Cyrillic" charset="0"/>
              </a:rPr>
              <a:t> </a:t>
            </a: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и </a:t>
            </a:r>
            <a:r>
              <a:rPr lang="en-US" sz="1000" dirty="0" smtClean="0">
                <a:ea typeface="ヒラギノ角ゴ Pro W3" pitchFamily="-1" charset="-128"/>
                <a:sym typeface="Futuris Cyrillic" charset="0"/>
              </a:rPr>
              <a:t>POS-</a:t>
            </a: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интерьер</a:t>
            </a:r>
          </a:p>
          <a:p>
            <a:pPr marL="0" lvl="1" indent="0" algn="just">
              <a:spcBef>
                <a:spcPct val="0"/>
              </a:spcBef>
              <a:buClr>
                <a:schemeClr val="tx1"/>
              </a:buClr>
            </a:pPr>
            <a:r>
              <a:rPr lang="ru-RU" sz="1000" dirty="0" smtClean="0">
                <a:ea typeface="ヒラギノ角ゴ Pro W3" pitchFamily="-1" charset="-128"/>
                <a:sym typeface="Futuris Cyrillic" charset="0"/>
              </a:rPr>
              <a:t> Полиграфическая и сувенирная продукция</a:t>
            </a:r>
          </a:p>
          <a:p>
            <a:pPr marL="0" lvl="1" indent="0" eaLnBrk="1" hangingPunct="1">
              <a:buClr>
                <a:schemeClr val="tx1"/>
              </a:buClr>
              <a:buFont typeface="Wingdings" pitchFamily="2" charset="2"/>
              <a:buNone/>
            </a:pPr>
            <a:endParaRPr lang="ru-RU" sz="1100" dirty="0" smtClean="0">
              <a:ea typeface="ヒラギノ角ゴ Pro W3" pitchFamily="-1" charset="-128"/>
              <a:sym typeface="Futuris Cyrillic" charset="0"/>
            </a:endParaRPr>
          </a:p>
          <a:p>
            <a:pPr marL="0" lvl="1" indent="0" eaLnBrk="1" hangingPunct="1">
              <a:buClr>
                <a:schemeClr val="tx1"/>
              </a:buClr>
              <a:buFont typeface="Wingdings" pitchFamily="2" charset="2"/>
              <a:buNone/>
            </a:pPr>
            <a:endParaRPr lang="ru-RU" sz="1100" dirty="0" smtClean="0">
              <a:ea typeface="ヒラギノ角ゴ Pro W3" pitchFamily="-1" charset="-128"/>
              <a:sym typeface="Futuris Cyrillic" charset="0"/>
            </a:endParaRP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 pitchFamily="-1" charset="-128"/>
              </a:rPr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1133708" y="538047"/>
            <a:ext cx="8019732" cy="2887117"/>
            <a:chOff x="803921" y="2909094"/>
            <a:chExt cx="8140053" cy="2930433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24130" r="13716"/>
            <a:stretch>
              <a:fillRect/>
            </a:stretch>
          </p:blipFill>
          <p:spPr bwMode="auto">
            <a:xfrm>
              <a:off x="6897290" y="2912176"/>
              <a:ext cx="2046684" cy="292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7357" r="30305"/>
            <a:stretch>
              <a:fillRect/>
            </a:stretch>
          </p:blipFill>
          <p:spPr bwMode="auto">
            <a:xfrm>
              <a:off x="3657599" y="2912177"/>
              <a:ext cx="1490663" cy="292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 descr="http://files.adme.ru/files/news/part_46/460905/6049305-R3L8T8D-600-Gidro-C-Class-1.jpg"/>
            <p:cNvPicPr>
              <a:picLocks noChangeAspect="1" noChangeArrowheads="1"/>
            </p:cNvPicPr>
            <p:nvPr/>
          </p:nvPicPr>
          <p:blipFill>
            <a:blip r:embed="rId4" cstate="print"/>
            <a:srcRect b="4240"/>
            <a:stretch>
              <a:fillRect/>
            </a:stretch>
          </p:blipFill>
          <p:spPr bwMode="auto">
            <a:xfrm>
              <a:off x="803921" y="2909094"/>
              <a:ext cx="1529954" cy="292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4" descr="http://smartpuls.ru/asus/selfie/ostankinskaya_bashnya_night.jpg"/>
            <p:cNvPicPr>
              <a:picLocks noChangeAspect="1" noChangeArrowheads="1"/>
            </p:cNvPicPr>
            <p:nvPr/>
          </p:nvPicPr>
          <p:blipFill>
            <a:blip r:embed="rId5" cstate="print"/>
            <a:srcRect l="7338" r="10683"/>
            <a:stretch>
              <a:fillRect/>
            </a:stretch>
          </p:blipFill>
          <p:spPr bwMode="auto">
            <a:xfrm>
              <a:off x="2333876" y="2912020"/>
              <a:ext cx="1349037" cy="2927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6" descr="http://presnenskiy.caoinform.ru/wp-content/uploads/sites/7/2016/12/vtekst43.jpg"/>
            <p:cNvPicPr>
              <a:picLocks noChangeAspect="1" noChangeArrowheads="1"/>
            </p:cNvPicPr>
            <p:nvPr/>
          </p:nvPicPr>
          <p:blipFill>
            <a:blip r:embed="rId6" cstate="print"/>
            <a:srcRect l="28804" r="23720"/>
            <a:stretch>
              <a:fillRect/>
            </a:stretch>
          </p:blipFill>
          <p:spPr bwMode="auto">
            <a:xfrm>
              <a:off x="5148263" y="2909094"/>
              <a:ext cx="1749028" cy="292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1037167" y="4741383"/>
            <a:ext cx="5164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 smtClean="0">
                <a:solidFill>
                  <a:srgbClr val="FA9400"/>
                </a:solidFill>
              </a:rPr>
              <a:t>Москва</a:t>
            </a:r>
            <a:endParaRPr lang="ru-RU" sz="800" dirty="0">
              <a:solidFill>
                <a:srgbClr val="FA94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01517" y="4741383"/>
            <a:ext cx="3802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 smtClean="0">
                <a:solidFill>
                  <a:srgbClr val="FA9400"/>
                </a:solidFill>
              </a:rPr>
              <a:t>2017</a:t>
            </a:r>
            <a:endParaRPr lang="ru-RU" sz="800" dirty="0">
              <a:solidFill>
                <a:srgbClr val="FA9400"/>
              </a:solidFill>
            </a:endParaRPr>
          </a:p>
        </p:txBody>
      </p:sp>
      <p:grpSp>
        <p:nvGrpSpPr>
          <p:cNvPr id="3" name="Группа 1"/>
          <p:cNvGrpSpPr/>
          <p:nvPr/>
        </p:nvGrpSpPr>
        <p:grpSpPr>
          <a:xfrm>
            <a:off x="1133708" y="-4064"/>
            <a:ext cx="8010292" cy="963392"/>
            <a:chOff x="568416" y="1908520"/>
            <a:chExt cx="8375559" cy="100732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r="5093"/>
            <a:stretch>
              <a:fillRect/>
            </a:stretch>
          </p:blipFill>
          <p:spPr bwMode="auto">
            <a:xfrm>
              <a:off x="2807492" y="1909367"/>
              <a:ext cx="2094310" cy="1006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t="31973" b="17026"/>
            <a:stretch>
              <a:fillRect/>
            </a:stretch>
          </p:blipFill>
          <p:spPr bwMode="auto">
            <a:xfrm>
              <a:off x="4901803" y="1909367"/>
              <a:ext cx="2214563" cy="100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 t="19588" b="26765"/>
            <a:stretch>
              <a:fillRect/>
            </a:stretch>
          </p:blipFill>
          <p:spPr bwMode="auto">
            <a:xfrm>
              <a:off x="568416" y="1908520"/>
              <a:ext cx="2239077" cy="1004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 b="35509"/>
            <a:stretch>
              <a:fillRect/>
            </a:stretch>
          </p:blipFill>
          <p:spPr bwMode="auto">
            <a:xfrm>
              <a:off x="7116366" y="1909366"/>
              <a:ext cx="1827609" cy="100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Название 1"/>
          <p:cNvSpPr>
            <a:spLocks noGrp="1"/>
          </p:cNvSpPr>
          <p:nvPr>
            <p:ph type="ctrTitle"/>
          </p:nvPr>
        </p:nvSpPr>
        <p:spPr>
          <a:xfrm>
            <a:off x="1619317" y="3773734"/>
            <a:ext cx="3910853" cy="601134"/>
          </a:xfrm>
        </p:spPr>
        <p:txBody>
          <a:bodyPr>
            <a:noAutofit/>
          </a:bodyPr>
          <a:lstStyle/>
          <a:p>
            <a:pPr algn="l"/>
            <a:r>
              <a:rPr lang="ru-RU" sz="2000" b="1" cap="all" dirty="0">
                <a:ln w="6350">
                  <a:solidFill>
                    <a:srgbClr val="FA9400"/>
                  </a:solidFill>
                </a:ln>
                <a:solidFill>
                  <a:srgbClr val="FA9400"/>
                </a:solidFill>
              </a:rPr>
              <a:t>Собственные </a:t>
            </a:r>
            <a:r>
              <a:rPr lang="ru-RU" sz="2000" b="1" cap="all" dirty="0"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конструкции наружной рекламы</a:t>
            </a:r>
            <a:endParaRPr lang="ru-RU" sz="2000" b="1" dirty="0"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-517161" y="1753849"/>
            <a:ext cx="7913256" cy="3648609"/>
          </a:xfrm>
          <a:prstGeom prst="rect">
            <a:avLst/>
          </a:prstGeom>
          <a:noFill/>
          <a:ln w="63500" cap="sq" cmpd="sng">
            <a:solidFill>
              <a:srgbClr val="FA94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7736" y="747495"/>
            <a:ext cx="6078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chemeClr val="bg1"/>
                </a:solidFill>
                <a:sym typeface="Calibri"/>
              </a:rPr>
              <a:t>Арбат, 24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671421" y="740848"/>
            <a:ext cx="6078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chemeClr val="bg1"/>
                </a:solidFill>
                <a:sym typeface="Calibri"/>
              </a:rPr>
              <a:t>Арбат</a:t>
            </a:r>
            <a:r>
              <a:rPr lang="ru-RU" sz="800">
                <a:solidFill>
                  <a:schemeClr val="bg1"/>
                </a:solidFill>
                <a:sym typeface="Calibri"/>
              </a:rPr>
              <a:t>, </a:t>
            </a:r>
            <a:r>
              <a:rPr lang="ru-RU" sz="800" smtClean="0">
                <a:solidFill>
                  <a:schemeClr val="bg1"/>
                </a:solidFill>
                <a:sym typeface="Calibri"/>
              </a:rPr>
              <a:t>28</a:t>
            </a:r>
            <a:endParaRPr lang="ru-RU" sz="8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842725" y="740848"/>
            <a:ext cx="55496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chemeClr val="bg1"/>
                </a:solidFill>
                <a:sym typeface="Calibri"/>
              </a:rPr>
              <a:t>Арбат</a:t>
            </a:r>
            <a:r>
              <a:rPr lang="ru-RU" sz="800">
                <a:solidFill>
                  <a:schemeClr val="bg1"/>
                </a:solidFill>
                <a:sym typeface="Calibri"/>
              </a:rPr>
              <a:t>, </a:t>
            </a:r>
            <a:r>
              <a:rPr lang="ru-RU" sz="800" smtClean="0">
                <a:solidFill>
                  <a:schemeClr val="bg1"/>
                </a:solidFill>
                <a:sym typeface="Calibri"/>
              </a:rPr>
              <a:t>8</a:t>
            </a:r>
            <a:endParaRPr lang="ru-RU" sz="8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444770" y="740848"/>
            <a:ext cx="6992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>
                <a:solidFill>
                  <a:schemeClr val="bg1"/>
                </a:solidFill>
                <a:sym typeface="Calibri"/>
              </a:rPr>
              <a:t>Б. </a:t>
            </a:r>
            <a:r>
              <a:rPr lang="ru-RU" sz="800" dirty="0">
                <a:solidFill>
                  <a:schemeClr val="bg1"/>
                </a:solidFill>
                <a:sym typeface="Calibri"/>
              </a:rPr>
              <a:t>Тульская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709144" y="3093411"/>
            <a:ext cx="7681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err="1">
                <a:solidFill>
                  <a:schemeClr val="bg1"/>
                </a:solidFill>
                <a:sym typeface="Calibri"/>
              </a:rPr>
              <a:t>Гидропроект</a:t>
            </a:r>
            <a:endParaRPr lang="ru-RU" sz="8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19748" y="3093411"/>
            <a:ext cx="8274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chemeClr val="bg1"/>
                </a:solidFill>
                <a:sym typeface="Calibri"/>
              </a:rPr>
              <a:t>Останкинская </a:t>
            </a: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chemeClr val="bg1"/>
                </a:solidFill>
                <a:sym typeface="Calibri"/>
              </a:rPr>
              <a:t>башня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20641" y="3093411"/>
            <a:ext cx="8931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>
                <a:solidFill>
                  <a:schemeClr val="bg1"/>
                </a:solidFill>
                <a:sym typeface="Calibri"/>
              </a:rPr>
              <a:t>Ленинградское </a:t>
            </a:r>
            <a:endParaRPr lang="ru-RU" sz="800" smtClean="0">
              <a:solidFill>
                <a:schemeClr val="bg1"/>
              </a:solidFill>
              <a:sym typeface="Calibri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schemeClr val="bg1"/>
                </a:solidFill>
                <a:sym typeface="Calibri"/>
              </a:rPr>
              <a:t>шоссе</a:t>
            </a:r>
            <a:endParaRPr lang="ru-RU" sz="8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37015" y="3093411"/>
            <a:ext cx="8146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chemeClr val="bg1"/>
                </a:solidFill>
                <a:sym typeface="Calibri"/>
              </a:rPr>
              <a:t>Центральный </a:t>
            </a: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schemeClr val="bg1"/>
                </a:solidFill>
                <a:sym typeface="Calibri"/>
              </a:rPr>
              <a:t>Телеграф</a:t>
            </a:r>
            <a:endParaRPr lang="ru-RU" sz="8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327981" y="3093411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schemeClr val="bg1"/>
                </a:solidFill>
                <a:sym typeface="Calibri"/>
              </a:rPr>
              <a:t>Можайское</a:t>
            </a: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schemeClr val="bg1"/>
                </a:solidFill>
                <a:sym typeface="Calibri"/>
              </a:rPr>
              <a:t>шоссе</a:t>
            </a:r>
            <a:endParaRPr lang="ru-RU" sz="800" dirty="0">
              <a:solidFill>
                <a:schemeClr val="bg1"/>
              </a:solidFill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447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285750" algn="l"/>
                <a:tab pos="573088" algn="l"/>
                <a:tab pos="858838" algn="l"/>
                <a:tab pos="1147763" algn="l"/>
                <a:tab pos="1435100" algn="l"/>
                <a:tab pos="1720850" algn="l"/>
                <a:tab pos="2008188" algn="l"/>
                <a:tab pos="2295525" algn="l"/>
                <a:tab pos="2581275" algn="l"/>
                <a:tab pos="2868613" algn="l"/>
                <a:tab pos="3157538" algn="l"/>
                <a:tab pos="3443288" algn="l"/>
              </a:tabLst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sym typeface="Arial" pitchFamily="34" charset="0"/>
              </a:rPr>
              <a:t>Наши награды и достижения</a:t>
            </a:r>
          </a:p>
        </p:txBody>
      </p:sp>
      <p:sp>
        <p:nvSpPr>
          <p:cNvPr id="15363" name="Содержимое 4"/>
          <p:cNvSpPr>
            <a:spLocks noGrp="1"/>
          </p:cNvSpPr>
          <p:nvPr>
            <p:ph idx="1"/>
          </p:nvPr>
        </p:nvSpPr>
        <p:spPr>
          <a:xfrm>
            <a:off x="250825" y="700088"/>
            <a:ext cx="7201495" cy="3859212"/>
          </a:xfrm>
        </p:spPr>
        <p:txBody>
          <a:bodyPr/>
          <a:lstStyle/>
          <a:p>
            <a:pPr>
              <a:lnSpc>
                <a:spcPct val="11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</a:rPr>
              <a:t>Более 20 наград за последние 10 лет на различных международных </a:t>
            </a: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100" b="1" dirty="0" smtClean="0">
                <a:solidFill>
                  <a:schemeClr val="bg2">
                    <a:lumMod val="50000"/>
                  </a:schemeClr>
                </a:solidFill>
              </a:rPr>
              <a:t>и национальных рекламных фестивалях, в том числе: </a:t>
            </a:r>
            <a:endParaRPr lang="en-US" sz="11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fontAlgn="t">
              <a:lnSpc>
                <a:spcPct val="120000"/>
              </a:lnSpc>
            </a:pPr>
            <a:endParaRPr lang="en-US" sz="1100" dirty="0" smtClean="0"/>
          </a:p>
          <a:p>
            <a:pPr fontAlgn="t">
              <a:lnSpc>
                <a:spcPct val="120000"/>
              </a:lnSpc>
            </a:pPr>
            <a:r>
              <a:rPr lang="ru-RU" sz="1100" b="1" dirty="0" smtClean="0">
                <a:solidFill>
                  <a:schemeClr val="hlink"/>
                </a:solidFill>
              </a:rPr>
              <a:t> </a:t>
            </a:r>
            <a:r>
              <a:rPr lang="ru-RU" sz="1100" dirty="0" smtClean="0">
                <a:solidFill>
                  <a:srgbClr val="FF5800"/>
                </a:solidFill>
                <a:sym typeface="HelveticaNeueLT Pro 25 UltLt" charset="0"/>
              </a:rPr>
              <a:t>2007</a:t>
            </a:r>
            <a:r>
              <a:rPr lang="ru-RU" sz="1100" b="1" dirty="0" smtClean="0">
                <a:solidFill>
                  <a:schemeClr val="hlink"/>
                </a:solidFill>
              </a:rPr>
              <a:t> </a:t>
            </a:r>
            <a:r>
              <a:rPr lang="ru-RU" sz="1100" dirty="0" smtClean="0"/>
              <a:t>– национальный диплом МФР «Каннские Львы» в номинации </a:t>
            </a:r>
            <a:r>
              <a:rPr lang="en-US" altLang="en-US" sz="1100" dirty="0" smtClean="0"/>
              <a:t>“</a:t>
            </a:r>
            <a:r>
              <a:rPr lang="en-US" sz="1100" dirty="0" smtClean="0"/>
              <a:t>Press Lions</a:t>
            </a:r>
            <a:r>
              <a:rPr lang="en-US" altLang="en-US" sz="1100" dirty="0" smtClean="0"/>
              <a:t>”</a:t>
            </a:r>
            <a:endParaRPr lang="ru-RU" altLang="ja-JP" sz="1100" dirty="0" smtClean="0"/>
          </a:p>
          <a:p>
            <a:pPr fontAlgn="t">
              <a:lnSpc>
                <a:spcPct val="120000"/>
              </a:lnSpc>
            </a:pPr>
            <a:r>
              <a:rPr lang="ru-RU" sz="1100" b="1" dirty="0" smtClean="0">
                <a:solidFill>
                  <a:srgbClr val="FF5800"/>
                </a:solidFill>
              </a:rPr>
              <a:t> </a:t>
            </a:r>
            <a:r>
              <a:rPr lang="ru-RU" sz="1100" dirty="0" smtClean="0">
                <a:solidFill>
                  <a:srgbClr val="FF5800"/>
                </a:solidFill>
                <a:sym typeface="HelveticaNeueLT Pro 25 UltLt" charset="0"/>
              </a:rPr>
              <a:t>2007</a:t>
            </a:r>
            <a:r>
              <a:rPr lang="ru-RU" sz="1100" dirty="0" smtClean="0"/>
              <a:t>– финалист МФР </a:t>
            </a:r>
            <a:r>
              <a:rPr lang="en-US" altLang="en-US" sz="1100" dirty="0" smtClean="0"/>
              <a:t>“</a:t>
            </a:r>
            <a:r>
              <a:rPr lang="en-US" sz="1100" dirty="0" smtClean="0"/>
              <a:t>Golden Hammer</a:t>
            </a:r>
            <a:r>
              <a:rPr lang="en-US" altLang="en-US" sz="1100" dirty="0" smtClean="0"/>
              <a:t>”</a:t>
            </a:r>
            <a:r>
              <a:rPr lang="en-US" sz="1100" dirty="0" smtClean="0"/>
              <a:t> </a:t>
            </a:r>
            <a:r>
              <a:rPr lang="ru-RU" sz="1100" dirty="0" smtClean="0"/>
              <a:t>в номинации «</a:t>
            </a:r>
            <a:r>
              <a:rPr lang="ru-RU" sz="1100" dirty="0" err="1" smtClean="0"/>
              <a:t>Best</a:t>
            </a:r>
            <a:r>
              <a:rPr lang="ru-RU" sz="1100" dirty="0" smtClean="0"/>
              <a:t> </a:t>
            </a:r>
            <a:r>
              <a:rPr lang="en-US" sz="1100" dirty="0" smtClean="0"/>
              <a:t>U</a:t>
            </a:r>
            <a:r>
              <a:rPr lang="ru-RU" sz="1100" dirty="0" err="1" smtClean="0"/>
              <a:t>se</a:t>
            </a:r>
            <a:r>
              <a:rPr lang="ru-RU" sz="1100" dirty="0" smtClean="0"/>
              <a:t> </a:t>
            </a:r>
            <a:r>
              <a:rPr lang="ru-RU" sz="1100" dirty="0" err="1" smtClean="0"/>
              <a:t>of</a:t>
            </a:r>
            <a:r>
              <a:rPr lang="ru-RU" sz="1100" dirty="0" smtClean="0"/>
              <a:t> </a:t>
            </a:r>
            <a:r>
              <a:rPr lang="ru-RU" sz="1100" dirty="0" err="1" smtClean="0"/>
              <a:t>Indoor</a:t>
            </a:r>
            <a:r>
              <a:rPr lang="ru-RU" sz="1100" dirty="0" smtClean="0"/>
              <a:t> </a:t>
            </a:r>
            <a:r>
              <a:rPr lang="ru-RU" sz="1100" dirty="0" err="1" smtClean="0"/>
              <a:t>Media</a:t>
            </a:r>
            <a:r>
              <a:rPr lang="ru-RU" sz="1100" dirty="0" smtClean="0"/>
              <a:t>»</a:t>
            </a:r>
          </a:p>
          <a:p>
            <a:pPr fontAlgn="t">
              <a:lnSpc>
                <a:spcPct val="120000"/>
              </a:lnSpc>
            </a:pPr>
            <a:r>
              <a:rPr lang="ru-RU" sz="1100" dirty="0" smtClean="0">
                <a:solidFill>
                  <a:srgbClr val="FF8000"/>
                </a:solidFill>
                <a:sym typeface="HelveticaNeueLT Pro 25 UltLt" charset="0"/>
              </a:rPr>
              <a:t> </a:t>
            </a:r>
            <a:r>
              <a:rPr lang="ru-RU" sz="1100" dirty="0" smtClean="0">
                <a:solidFill>
                  <a:srgbClr val="FF5800"/>
                </a:solidFill>
                <a:sym typeface="HelveticaNeueLT Pro 25 UltLt" charset="0"/>
              </a:rPr>
              <a:t>2007</a:t>
            </a:r>
            <a:r>
              <a:rPr lang="ru-RU" sz="1100" dirty="0" smtClean="0">
                <a:solidFill>
                  <a:srgbClr val="FF8000"/>
                </a:solidFill>
                <a:sym typeface="HelveticaNeueLT Pro 25 UltLt" charset="0"/>
              </a:rPr>
              <a:t> </a:t>
            </a:r>
            <a:r>
              <a:rPr lang="ru-RU" sz="1100" dirty="0" smtClean="0"/>
              <a:t>– 2 специальных приза Фестиваля рекламы «Идея»</a:t>
            </a:r>
          </a:p>
          <a:p>
            <a:pPr fontAlgn="t">
              <a:lnSpc>
                <a:spcPct val="120000"/>
              </a:lnSpc>
            </a:pPr>
            <a:r>
              <a:rPr lang="ru-RU" sz="1100" b="1" dirty="0" smtClean="0">
                <a:solidFill>
                  <a:schemeClr val="hlink"/>
                </a:solidFill>
              </a:rPr>
              <a:t> </a:t>
            </a:r>
            <a:r>
              <a:rPr lang="ru-RU" sz="1100" dirty="0" smtClean="0">
                <a:solidFill>
                  <a:srgbClr val="FF5800"/>
                </a:solidFill>
                <a:sym typeface="HelveticaNeueLT Pro 25 UltLt" charset="0"/>
              </a:rPr>
              <a:t>2008</a:t>
            </a:r>
            <a:r>
              <a:rPr lang="en-US" sz="1100" dirty="0" smtClean="0">
                <a:solidFill>
                  <a:srgbClr val="FF8000"/>
                </a:solidFill>
                <a:sym typeface="HelveticaNeueLT Pro 25 UltLt" charset="0"/>
              </a:rPr>
              <a:t> </a:t>
            </a:r>
            <a:r>
              <a:rPr lang="ru-RU" sz="1100" dirty="0" smtClean="0"/>
              <a:t>– призер Московского Фестиваля социальной рекламы</a:t>
            </a:r>
          </a:p>
          <a:p>
            <a:pPr fontAlgn="t">
              <a:lnSpc>
                <a:spcPct val="120000"/>
              </a:lnSpc>
            </a:pPr>
            <a:r>
              <a:rPr lang="ru-RU" sz="1100" b="1" dirty="0" smtClean="0">
                <a:solidFill>
                  <a:schemeClr val="hlink"/>
                </a:solidFill>
              </a:rPr>
              <a:t> </a:t>
            </a:r>
            <a:r>
              <a:rPr lang="ru-RU" sz="1100" dirty="0" smtClean="0">
                <a:solidFill>
                  <a:srgbClr val="FF5800"/>
                </a:solidFill>
                <a:sym typeface="HelveticaNeueLT Pro 25 UltLt" charset="0"/>
              </a:rPr>
              <a:t>2008</a:t>
            </a:r>
            <a:r>
              <a:rPr lang="ru-RU" sz="1100" b="1" dirty="0" smtClean="0">
                <a:solidFill>
                  <a:schemeClr val="hlink"/>
                </a:solidFill>
              </a:rPr>
              <a:t> </a:t>
            </a:r>
            <a:r>
              <a:rPr lang="ru-RU" sz="1100" dirty="0" smtClean="0"/>
              <a:t>– бронзовый призер Киевского МФР в номинации «Пресса»</a:t>
            </a:r>
          </a:p>
          <a:p>
            <a:pPr fontAlgn="t">
              <a:lnSpc>
                <a:spcPct val="120000"/>
              </a:lnSpc>
            </a:pPr>
            <a:r>
              <a:rPr lang="ru-RU" sz="1100" b="1" dirty="0" smtClean="0">
                <a:solidFill>
                  <a:schemeClr val="hlink"/>
                </a:solidFill>
              </a:rPr>
              <a:t> </a:t>
            </a:r>
            <a:r>
              <a:rPr lang="ru-RU" sz="1100" dirty="0" smtClean="0">
                <a:solidFill>
                  <a:srgbClr val="FF5800"/>
                </a:solidFill>
                <a:sym typeface="HelveticaNeueLT Pro 25 UltLt" charset="0"/>
              </a:rPr>
              <a:t>2009 </a:t>
            </a:r>
            <a:r>
              <a:rPr lang="ru-RU" sz="1100" dirty="0" smtClean="0"/>
              <a:t>– серебряный призер Фестиваля рекламы «Идея» в номинации «Радиореклама», призер Московского Фестиваля Социальной Рекламы и др.</a:t>
            </a:r>
          </a:p>
          <a:p>
            <a:pPr fontAlgn="t">
              <a:lnSpc>
                <a:spcPct val="120000"/>
              </a:lnSpc>
            </a:pPr>
            <a:r>
              <a:rPr lang="en-US" sz="1100" dirty="0" smtClean="0">
                <a:solidFill>
                  <a:srgbClr val="FF5800"/>
                </a:solidFill>
                <a:sym typeface="Helvetica Neue CE 35 Thin" pitchFamily="124" charset="0"/>
              </a:rPr>
              <a:t>2013</a:t>
            </a:r>
            <a:r>
              <a:rPr lang="en-US" sz="1100" dirty="0" smtClean="0">
                <a:sym typeface="Helvetica Neue CE 35 Thin" pitchFamily="124" charset="0"/>
              </a:rPr>
              <a:t> –</a:t>
            </a:r>
            <a:r>
              <a:rPr lang="ru-RU" sz="1100" dirty="0" smtClean="0">
                <a:sym typeface="Helvetica Neue CE 35 Thin" pitchFamily="124" charset="0"/>
              </a:rPr>
              <a:t> Бронза</a:t>
            </a:r>
            <a:r>
              <a:rPr lang="en-US" sz="1100" dirty="0" smtClean="0">
                <a:sym typeface="Helvetica Neue CE 35 Thin" pitchFamily="124" charset="0"/>
              </a:rPr>
              <a:t> </a:t>
            </a:r>
            <a:r>
              <a:rPr lang="ru-RU" sz="1100" dirty="0" smtClean="0">
                <a:sym typeface="Helvetica Neue CE 35 Thin" pitchFamily="124" charset="0"/>
              </a:rPr>
              <a:t>и </a:t>
            </a:r>
            <a:r>
              <a:rPr lang="ru-RU" sz="1100" dirty="0" err="1" smtClean="0">
                <a:sym typeface="Helvetica Neue CE 35 Thin" pitchFamily="124" charset="0"/>
              </a:rPr>
              <a:t>шортлист</a:t>
            </a:r>
            <a:r>
              <a:rPr lang="ru-RU" sz="1100" dirty="0" smtClean="0">
                <a:sym typeface="Helvetica Neue CE 35 Thin" pitchFamily="124" charset="0"/>
              </a:rPr>
              <a:t> в категории Пресса. Киевский Международный Фестиваль Рекламы.</a:t>
            </a:r>
          </a:p>
          <a:p>
            <a:pPr fontAlgn="t">
              <a:lnSpc>
                <a:spcPct val="120000"/>
              </a:lnSpc>
            </a:pPr>
            <a:r>
              <a:rPr lang="ru-RU" sz="1100" dirty="0" smtClean="0">
                <a:solidFill>
                  <a:srgbClr val="FF6600"/>
                </a:solidFill>
                <a:sym typeface="Helvetica Neue CE 35 Thin" pitchFamily="124" charset="0"/>
              </a:rPr>
              <a:t>2014 </a:t>
            </a:r>
            <a:r>
              <a:rPr lang="ru-RU" sz="1100" dirty="0" smtClean="0">
                <a:sym typeface="Helvetica Neue CE 35 Thin" pitchFamily="124" charset="0"/>
              </a:rPr>
              <a:t>– Золото в категории «наружная реклама»</a:t>
            </a:r>
            <a:r>
              <a:rPr lang="en-US" sz="1100" dirty="0" smtClean="0">
                <a:sym typeface="Helvetica Neue CE 35 Thin" pitchFamily="124" charset="0"/>
              </a:rPr>
              <a:t> </a:t>
            </a:r>
            <a:r>
              <a:rPr lang="ru-RU" sz="1100" dirty="0" smtClean="0">
                <a:sym typeface="Helvetica Neue CE 35 Thin" pitchFamily="124" charset="0"/>
              </a:rPr>
              <a:t>на Минском Международном Фестиваль Рекламы «Белый Квадрат»</a:t>
            </a:r>
          </a:p>
          <a:p>
            <a:pPr fontAlgn="t">
              <a:lnSpc>
                <a:spcPct val="120000"/>
              </a:lnSpc>
            </a:pPr>
            <a:r>
              <a:rPr lang="ru-RU" sz="1100" dirty="0" smtClean="0">
                <a:solidFill>
                  <a:srgbClr val="FF6600"/>
                </a:solidFill>
                <a:sym typeface="Helvetica Neue CE 35 Thin" pitchFamily="124" charset="0"/>
              </a:rPr>
              <a:t>2014 </a:t>
            </a:r>
            <a:r>
              <a:rPr lang="ru-RU" sz="1100" dirty="0" smtClean="0">
                <a:sym typeface="Helvetica Neue CE 35 Thin" pitchFamily="124" charset="0"/>
              </a:rPr>
              <a:t>– </a:t>
            </a:r>
            <a:r>
              <a:rPr lang="ru-RU" sz="1100" dirty="0" err="1" smtClean="0">
                <a:sym typeface="Helvetica Neue CE 35 Thin" pitchFamily="124" charset="0"/>
              </a:rPr>
              <a:t>шортлист</a:t>
            </a:r>
            <a:r>
              <a:rPr lang="ru-RU" sz="1100" dirty="0" smtClean="0">
                <a:sym typeface="Helvetica Neue CE 35 Thin" pitchFamily="124" charset="0"/>
              </a:rPr>
              <a:t> в категории «наружная реклама» на </a:t>
            </a:r>
            <a:r>
              <a:rPr lang="en-US" sz="1100" dirty="0" smtClean="0">
                <a:sym typeface="Helvetica Neue CE 35 Thin" pitchFamily="124" charset="0"/>
              </a:rPr>
              <a:t>EPICA AWARDS.</a:t>
            </a:r>
            <a:endParaRPr lang="ru-RU" sz="1100" dirty="0" smtClean="0">
              <a:sym typeface="Helvetica Neue CE 35 Thin" pitchFamily="124" charset="0"/>
            </a:endParaRPr>
          </a:p>
          <a:p>
            <a:pPr fontAlgn="t">
              <a:lnSpc>
                <a:spcPct val="120000"/>
              </a:lnSpc>
            </a:pPr>
            <a:r>
              <a:rPr lang="ru-RU" sz="1100" b="1" dirty="0" smtClean="0">
                <a:solidFill>
                  <a:srgbClr val="FF6600"/>
                </a:solidFill>
                <a:sym typeface="Helvetica Neue CE 35 Thin" pitchFamily="124" charset="0"/>
              </a:rPr>
              <a:t>2013-2017 – Координаторы Московского Международного Фестиваля «Круг Света», который вошёл в Книгу Рекордов Гиннеса (</a:t>
            </a:r>
            <a:r>
              <a:rPr lang="en-US" sz="1100" b="1" dirty="0" smtClean="0">
                <a:solidFill>
                  <a:srgbClr val="FF6600"/>
                </a:solidFill>
                <a:sym typeface="Helvetica Neue CE 35 Thin" pitchFamily="124" charset="0"/>
              </a:rPr>
              <a:t>Guinness Book of Records</a:t>
            </a:r>
            <a:r>
              <a:rPr lang="ru-RU" sz="1100" b="1" dirty="0" smtClean="0">
                <a:solidFill>
                  <a:srgbClr val="FF6600"/>
                </a:solidFill>
                <a:sym typeface="Helvetica Neue CE 35 Thin" pitchFamily="124" charset="0"/>
              </a:rPr>
              <a:t>)</a:t>
            </a:r>
            <a:endParaRPr lang="en-US" sz="1100" b="1" dirty="0" smtClean="0">
              <a:solidFill>
                <a:srgbClr val="FF6600"/>
              </a:solidFill>
            </a:endParaRPr>
          </a:p>
          <a:p>
            <a:endParaRPr lang="ru-RU" sz="1100" dirty="0" smtClean="0"/>
          </a:p>
        </p:txBody>
      </p:sp>
      <p:sp>
        <p:nvSpPr>
          <p:cNvPr id="15365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 charset="-128"/>
              </a:rPr>
              <a:t>7</a:t>
            </a:r>
          </a:p>
        </p:txBody>
      </p:sp>
      <p:pic>
        <p:nvPicPr>
          <p:cNvPr id="5" name="Picture 4" descr="Награды вс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6296" y="771550"/>
            <a:ext cx="1728192" cy="20876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ea typeface="ヒラギノ角ゴ Pro W3" pitchFamily="-1" charset="-128"/>
                <a:sym typeface="HelveticaNeueLT Pro 25 UltLt" charset="0"/>
              </a:rPr>
              <a:t>Наши награды</a:t>
            </a:r>
            <a:r>
              <a:rPr lang="en-US" sz="2000" dirty="0" smtClean="0">
                <a:ea typeface="ヒラギノ角ゴ Pro W3" pitchFamily="-1" charset="-128"/>
                <a:sym typeface="HelveticaNeueLT Pro 25 UltLt" charset="0"/>
              </a:rPr>
              <a:t>. </a:t>
            </a:r>
            <a:r>
              <a:rPr lang="ru-RU" sz="2000" dirty="0" smtClean="0">
                <a:ea typeface="ヒラギノ角ゴ Pro W3" pitchFamily="-1" charset="-128"/>
                <a:sym typeface="HelveticaNeueLT Pro 25 UltLt" charset="0"/>
              </a:rPr>
              <a:t>Подробнее</a:t>
            </a:r>
            <a:endParaRPr lang="ru-RU" sz="2000" dirty="0" smtClean="0">
              <a:ea typeface="ヒラギノ角ゴ Pro W3" pitchFamily="-1" charset="-128"/>
            </a:endParaRPr>
          </a:p>
        </p:txBody>
      </p:sp>
      <p:sp>
        <p:nvSpPr>
          <p:cNvPr id="13319" name="Номер слайда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 pitchFamily="-1" charset="-128"/>
              </a:rPr>
              <a:t>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699542"/>
            <a:ext cx="3024336" cy="400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40200" y="842963"/>
            <a:ext cx="3240088" cy="183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 dirty="0" err="1">
                <a:solidFill>
                  <a:srgbClr val="404040"/>
                </a:solidFill>
                <a:latin typeface="Verdana" pitchFamily="34" charset="0"/>
              </a:rPr>
              <a:t>Слоган</a:t>
            </a:r>
            <a:r>
              <a:rPr lang="ru-RU" sz="1100" b="1" dirty="0">
                <a:solidFill>
                  <a:srgbClr val="404040"/>
                </a:solidFill>
                <a:latin typeface="Verdana" pitchFamily="34" charset="0"/>
              </a:rPr>
              <a:t>: </a:t>
            </a:r>
            <a:r>
              <a:rPr lang="ru-RU" sz="1100" dirty="0">
                <a:solidFill>
                  <a:srgbClr val="404040"/>
                </a:solidFill>
                <a:latin typeface="Verdana" pitchFamily="34" charset="0"/>
              </a:rPr>
              <a:t>Спасите ваши стены</a:t>
            </a:r>
            <a:r>
              <a:rPr lang="en-US" sz="1100" dirty="0">
                <a:solidFill>
                  <a:srgbClr val="404040"/>
                </a:solidFill>
                <a:latin typeface="Verdana" pitchFamily="34" charset="0"/>
              </a:rPr>
              <a:t>!</a:t>
            </a:r>
          </a:p>
          <a:p>
            <a:r>
              <a:rPr lang="ru-RU" sz="1100" b="1" dirty="0">
                <a:solidFill>
                  <a:srgbClr val="404040"/>
                </a:solidFill>
                <a:latin typeface="Verdana" pitchFamily="34" charset="0"/>
              </a:rPr>
              <a:t>Клиент</a:t>
            </a:r>
            <a:r>
              <a:rPr lang="en-US" sz="1100" b="1" dirty="0">
                <a:solidFill>
                  <a:srgbClr val="404040"/>
                </a:solidFill>
                <a:latin typeface="Verdana" pitchFamily="34" charset="0"/>
              </a:rPr>
              <a:t>: </a:t>
            </a:r>
            <a:r>
              <a:rPr lang="en-US" sz="1100" dirty="0">
                <a:solidFill>
                  <a:srgbClr val="404040"/>
                </a:solidFill>
                <a:latin typeface="Verdana" pitchFamily="34" charset="0"/>
              </a:rPr>
              <a:t>Blue Tag</a:t>
            </a:r>
          </a:p>
          <a:p>
            <a:endParaRPr lang="en-US" sz="1100" dirty="0">
              <a:solidFill>
                <a:srgbClr val="404040"/>
              </a:solidFill>
              <a:latin typeface="Verdana" pitchFamily="34" charset="0"/>
            </a:endParaRPr>
          </a:p>
          <a:p>
            <a:r>
              <a:rPr lang="en-US" sz="1100" b="1" dirty="0">
                <a:solidFill>
                  <a:srgbClr val="404040"/>
                </a:solidFill>
                <a:latin typeface="Verdana" pitchFamily="34" charset="0"/>
              </a:rPr>
              <a:t>Headline</a:t>
            </a:r>
            <a:r>
              <a:rPr lang="en-US" sz="1100" b="1" i="1" dirty="0">
                <a:solidFill>
                  <a:srgbClr val="404040"/>
                </a:solidFill>
                <a:latin typeface="Verdana" pitchFamily="34" charset="0"/>
              </a:rPr>
              <a:t>: </a:t>
            </a:r>
            <a:r>
              <a:rPr lang="ru-RU" sz="1100" i="1" dirty="0">
                <a:solidFill>
                  <a:srgbClr val="404040"/>
                </a:solidFill>
                <a:latin typeface="Verdana" pitchFamily="34" charset="0"/>
              </a:rPr>
              <a:t>В течение 40 лет мы спасли миллионы стен по всему миру.</a:t>
            </a:r>
          </a:p>
          <a:p>
            <a:endParaRPr lang="ru-RU" sz="1400" i="1" dirty="0">
              <a:solidFill>
                <a:srgbClr val="404040"/>
              </a:solidFill>
              <a:latin typeface="Verdana" pitchFamily="34" charset="0"/>
            </a:endParaRPr>
          </a:p>
          <a:p>
            <a:r>
              <a:rPr lang="en-US" sz="1100" i="1" dirty="0">
                <a:solidFill>
                  <a:srgbClr val="FF0000"/>
                </a:solidFill>
                <a:latin typeface="Verdana" pitchFamily="34" charset="0"/>
              </a:rPr>
              <a:t>Blue Tag (</a:t>
            </a:r>
            <a:r>
              <a:rPr lang="ru-RU" sz="1100" i="1" dirty="0">
                <a:solidFill>
                  <a:srgbClr val="FF0000"/>
                </a:solidFill>
                <a:latin typeface="Verdana" pitchFamily="34" charset="0"/>
              </a:rPr>
              <a:t>что это</a:t>
            </a:r>
            <a:r>
              <a:rPr lang="en-US" sz="1100" i="1" dirty="0">
                <a:solidFill>
                  <a:srgbClr val="FF0000"/>
                </a:solidFill>
                <a:latin typeface="Verdana" pitchFamily="34" charset="0"/>
              </a:rPr>
              <a:t>): </a:t>
            </a:r>
            <a:r>
              <a:rPr lang="ru-RU" sz="1100" i="1" dirty="0">
                <a:solidFill>
                  <a:srgbClr val="FF0000"/>
                </a:solidFill>
                <a:latin typeface="Verdana" pitchFamily="34" charset="0"/>
              </a:rPr>
              <a:t> липкая масса для наклеивания на стену плакатов, календарей, напоминаний и т. п.,  не оставляющая следов после их снятия</a:t>
            </a:r>
            <a:endParaRPr lang="ru-RU" sz="1100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10" name="9414fb9c-cc8c-4edc-9a35-1a2b604bcfb5" descr="34E51B4D-3318-4CBD-836D-17C54D9C9C31@lb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51725" y="699542"/>
            <a:ext cx="141287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4139952" y="3203674"/>
            <a:ext cx="3095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404040"/>
                </a:solidFill>
                <a:latin typeface="Verdana" pitchFamily="34" charset="0"/>
              </a:rPr>
              <a:t>Золото в номинации «Наружная реклама 2014»</a:t>
            </a:r>
          </a:p>
          <a:p>
            <a:pPr algn="ctr"/>
            <a:endParaRPr lang="ru-RU" sz="1400" b="1" dirty="0">
              <a:solidFill>
                <a:srgbClr val="404040"/>
              </a:solidFill>
              <a:latin typeface="Verdana" pitchFamily="34" charset="0"/>
            </a:endParaRPr>
          </a:p>
          <a:p>
            <a:pPr algn="ctr"/>
            <a:r>
              <a:rPr lang="ru-RU" sz="1400" b="1" dirty="0" err="1">
                <a:solidFill>
                  <a:srgbClr val="404040"/>
                </a:solidFill>
                <a:latin typeface="Verdana" pitchFamily="34" charset="0"/>
              </a:rPr>
              <a:t>Шотлист</a:t>
            </a:r>
            <a:r>
              <a:rPr lang="ru-RU" sz="1400" b="1" dirty="0">
                <a:solidFill>
                  <a:srgbClr val="404040"/>
                </a:solidFill>
                <a:latin typeface="Verdana" pitchFamily="34" charset="0"/>
              </a:rPr>
              <a:t> в номинации «наружная реклама» </a:t>
            </a:r>
            <a:r>
              <a:rPr lang="en-US" sz="1400" b="1" dirty="0">
                <a:solidFill>
                  <a:srgbClr val="404040"/>
                </a:solidFill>
                <a:latin typeface="Verdana" pitchFamily="34" charset="0"/>
              </a:rPr>
              <a:t>EPICA AWARDS</a:t>
            </a:r>
            <a:endParaRPr lang="ru-RU" sz="1400" b="1" dirty="0">
              <a:solidFill>
                <a:srgbClr val="40404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ea typeface="ヒラギノ角ゴ Pro W3" pitchFamily="-1" charset="-128"/>
                <a:sym typeface="HelveticaNeueLT Pro 25 UltLt" charset="0"/>
              </a:rPr>
              <a:t>Наши награды</a:t>
            </a:r>
            <a:r>
              <a:rPr lang="en-US" sz="2000" dirty="0" smtClean="0">
                <a:ea typeface="ヒラギノ角ゴ Pro W3" pitchFamily="-1" charset="-128"/>
                <a:sym typeface="HelveticaNeueLT Pro 25 UltLt" charset="0"/>
              </a:rPr>
              <a:t>. </a:t>
            </a:r>
            <a:r>
              <a:rPr lang="ru-RU" sz="2000" dirty="0" smtClean="0">
                <a:ea typeface="ヒラギノ角ゴ Pro W3" pitchFamily="-1" charset="-128"/>
                <a:sym typeface="HelveticaNeueLT Pro 25 UltLt" charset="0"/>
              </a:rPr>
              <a:t>Подробнее</a:t>
            </a:r>
            <a:endParaRPr lang="ru-RU" sz="2000" dirty="0" smtClean="0">
              <a:ea typeface="ヒラギノ角ゴ Pro W3" pitchFamily="-1" charset="-128"/>
            </a:endParaRPr>
          </a:p>
        </p:txBody>
      </p:sp>
      <p:pic>
        <p:nvPicPr>
          <p:cNvPr id="13315" name="Picture 9" descr="Kiev festival_0002 smal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64313" y="2278063"/>
            <a:ext cx="15986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0" descr="Kiev festival_0001smal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0" y="2070100"/>
            <a:ext cx="15906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picantaA4_engl_big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699543"/>
            <a:ext cx="3320551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Номер слайда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ru-RU" dirty="0" smtClean="0">
                <a:ea typeface="ヒラギノ角ゴ Pro W3" pitchFamily="-1" charset="-128"/>
              </a:rPr>
              <a:t>9</a:t>
            </a:r>
          </a:p>
        </p:txBody>
      </p:sp>
      <p:sp>
        <p:nvSpPr>
          <p:cNvPr id="13320" name="TextBox 12"/>
          <p:cNvSpPr txBox="1">
            <a:spLocks noChangeArrowheads="1"/>
          </p:cNvSpPr>
          <p:nvPr/>
        </p:nvSpPr>
        <p:spPr bwMode="auto">
          <a:xfrm>
            <a:off x="4643438" y="771525"/>
            <a:ext cx="439261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7287" tIns="53643" rIns="107287" bIns="53643">
            <a:spAutoFit/>
          </a:bodyPr>
          <a:lstStyle/>
          <a:p>
            <a:r>
              <a:rPr lang="ru-RU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Название: </a:t>
            </a:r>
            <a:r>
              <a:rPr lang="ru-RU" sz="1100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«Колесо Сансары»</a:t>
            </a:r>
            <a:r>
              <a:rPr lang="en-US" sz="1100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 </a:t>
            </a:r>
          </a:p>
          <a:p>
            <a:r>
              <a:rPr lang="ru-RU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Клиент:</a:t>
            </a:r>
            <a:r>
              <a:rPr lang="en-US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 </a:t>
            </a:r>
            <a:r>
              <a:rPr lang="ru-RU" sz="1100" dirty="0" err="1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Пиканта</a:t>
            </a:r>
            <a:r>
              <a:rPr lang="ru-RU" sz="1100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. Консервированные овощи</a:t>
            </a:r>
            <a:endParaRPr lang="en-US" sz="1100" dirty="0">
              <a:solidFill>
                <a:srgbClr val="404040"/>
              </a:solidFill>
              <a:latin typeface="Verdana" pitchFamily="34" charset="0"/>
              <a:sym typeface="Helvetica Neue CE 35 Thin" pitchFamily="124" charset="0"/>
            </a:endParaRPr>
          </a:p>
          <a:p>
            <a:r>
              <a:rPr lang="ru-RU" sz="1100" b="1" dirty="0" err="1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Слоган</a:t>
            </a:r>
            <a:r>
              <a:rPr lang="en-US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:</a:t>
            </a:r>
            <a:r>
              <a:rPr lang="ru-RU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 </a:t>
            </a:r>
            <a:r>
              <a:rPr lang="ru-RU" sz="1100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Овощи с хорошей кармой</a:t>
            </a:r>
          </a:p>
          <a:p>
            <a:endParaRPr lang="en-US" sz="1100" b="1" dirty="0">
              <a:solidFill>
                <a:srgbClr val="404040"/>
              </a:solidFill>
              <a:latin typeface="Verdana" pitchFamily="34" charset="0"/>
              <a:sym typeface="Helvetica Neue CE 35 Thin" pitchFamily="124" charset="0"/>
            </a:endParaRPr>
          </a:p>
          <a:p>
            <a:r>
              <a:rPr lang="en-US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2013 –</a:t>
            </a:r>
            <a:r>
              <a:rPr lang="ru-RU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 Бронза</a:t>
            </a:r>
            <a:r>
              <a:rPr lang="en-US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 </a:t>
            </a:r>
            <a:r>
              <a:rPr lang="ru-RU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и </a:t>
            </a:r>
            <a:r>
              <a:rPr lang="ru-RU" sz="1100" b="1" dirty="0" err="1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шортлист</a:t>
            </a:r>
            <a:r>
              <a:rPr lang="ru-RU" sz="1100" b="1" dirty="0">
                <a:solidFill>
                  <a:srgbClr val="404040"/>
                </a:solidFill>
                <a:latin typeface="Verdana" pitchFamily="34" charset="0"/>
                <a:sym typeface="Helvetica Neue CE 35 Thin" pitchFamily="124" charset="0"/>
              </a:rPr>
              <a:t> в категории Пресса. Киевский Международный Фестиваль Рекламы. </a:t>
            </a:r>
            <a:endParaRPr lang="en-US" sz="1400" dirty="0">
              <a:solidFill>
                <a:srgbClr val="40404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699542"/>
            <a:ext cx="2107661" cy="791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87313"/>
            <a:ext cx="8003357" cy="487362"/>
          </a:xfrm>
        </p:spPr>
        <p:txBody>
          <a:bodyPr lIns="77925" tIns="38963" rIns="77925" bIns="38963" anchor="t"/>
          <a:lstStyle/>
          <a:p>
            <a:pPr eaLnBrk="1" hangingPunct="1">
              <a:tabLst>
                <a:tab pos="285750" algn="l"/>
                <a:tab pos="573088" algn="l"/>
                <a:tab pos="858838" algn="l"/>
                <a:tab pos="1147763" algn="l"/>
                <a:tab pos="1435100" algn="l"/>
                <a:tab pos="1720850" algn="l"/>
                <a:tab pos="2008188" algn="l"/>
                <a:tab pos="2295525" algn="l"/>
                <a:tab pos="2581275" algn="l"/>
                <a:tab pos="2868613" algn="l"/>
                <a:tab pos="3157538" algn="l"/>
                <a:tab pos="3443288" algn="l"/>
              </a:tabLst>
            </a:pPr>
            <a:r>
              <a:rPr lang="ru-RU" sz="2000" dirty="0" smtClean="0">
                <a:ea typeface="ヒラギノ角ゴ Pro W3" pitchFamily="-1" charset="-128"/>
                <a:sym typeface="Arial" pitchFamily="34" charset="0"/>
              </a:rPr>
              <a:t>Наши к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ea typeface="ヒラギノ角ゴ Pro W3" pitchFamily="-1" charset="-128"/>
                <a:sym typeface="Arial" pitchFamily="34" charset="0"/>
              </a:rPr>
              <a:t>лиенты за последние 5 лет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  <a:ea typeface="ヒラギノ角ゴ Pro W3" pitchFamily="-1" charset="-128"/>
              <a:sym typeface="Arial" pitchFamily="34" charset="0"/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4" name="Picture 43" descr="http://bfolder.ru/_ph/2/2/315995505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3651870"/>
            <a:ext cx="100811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://www.zcts.ru/upload/images/stories/logo-airlines/aeroflot._skytea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1707654"/>
            <a:ext cx="2376264" cy="615800"/>
          </a:xfrm>
          <a:prstGeom prst="rect">
            <a:avLst/>
          </a:prstGeom>
          <a:noFill/>
        </p:spPr>
      </p:pic>
      <p:pic>
        <p:nvPicPr>
          <p:cNvPr id="24" name="Picture 23" descr="http://www.tadviser.ru/images/e/e1/Logo-ferrero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571750"/>
            <a:ext cx="185656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5" descr="logo_stada_cis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1635646"/>
            <a:ext cx="1656184" cy="57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36296" y="1491630"/>
            <a:ext cx="1512168" cy="87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AutoShape 4" descr="https://opt-324369.ssl.1c-bitrix-cdn.ru/upload/medialibrary/9ff/9ffa15b815f23d3f3be263088e61b686.jpg?14276968501516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opt-324369.ssl.1c-bitrix-cdn.ru/upload/medialibrary/9ff/9ffa15b815f23d3f3be263088e61b686.jpg?14276968501516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opt-324369.ssl.1c-bitrix-cdn.ru/upload/medialibrary/9ff/9ffa15b815f23d3f3be263088e61b686.jpg?14276968501516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" name="Picture 6" descr="http://galaxy-droid.ru/uploads/posts/2014-02/1392237866_samsung-logo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44008" y="2571750"/>
            <a:ext cx="1474798" cy="791517"/>
          </a:xfrm>
          <a:prstGeom prst="rect">
            <a:avLst/>
          </a:prstGeom>
          <a:noFill/>
        </p:spPr>
      </p:pic>
      <p:pic>
        <p:nvPicPr>
          <p:cNvPr id="13321" name="Picture 9" descr="C:\Users\eandreeva\Desktop\i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8942" y="3939902"/>
            <a:ext cx="1728762" cy="708344"/>
          </a:xfrm>
          <a:prstGeom prst="rect">
            <a:avLst/>
          </a:prstGeom>
          <a:noFill/>
        </p:spPr>
      </p:pic>
      <p:sp>
        <p:nvSpPr>
          <p:cNvPr id="13323" name="AutoShape 11" descr="https://im2-tub-ru.yandex.net/i?id=7bbc049f82251b42693a838e0e663742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C:\Users\eandreeva\Desktop\i1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3568" y="1491630"/>
            <a:ext cx="936104" cy="936104"/>
          </a:xfrm>
          <a:prstGeom prst="rect">
            <a:avLst/>
          </a:prstGeom>
          <a:noFill/>
        </p:spPr>
      </p:pic>
      <p:pic>
        <p:nvPicPr>
          <p:cNvPr id="13325" name="Picture 13" descr="C:\Users\eandreeva\Desktop\logo_fest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347017" y="3651870"/>
            <a:ext cx="1513015" cy="1004737"/>
          </a:xfrm>
          <a:prstGeom prst="rect">
            <a:avLst/>
          </a:prstGeom>
          <a:noFill/>
        </p:spPr>
      </p:pic>
      <p:pic>
        <p:nvPicPr>
          <p:cNvPr id="34" name="Picture 6" descr="http://maggie.unistoreserve.ru/5406c90cf7c0791370f61246.jpe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588224" y="2643758"/>
            <a:ext cx="237646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2" descr="http://djankoiadm.ru/photosnews/1024/96f422b77ffb51cfb7ee29971f1a5a6d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300192" y="3723878"/>
            <a:ext cx="1224136" cy="84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596063" y="3867894"/>
            <a:ext cx="13684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4" descr="C:\Users\eandreeva\Desktop\i1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195736" y="3435846"/>
            <a:ext cx="1008112" cy="1176131"/>
          </a:xfrm>
          <a:prstGeom prst="rect">
            <a:avLst/>
          </a:prstGeom>
          <a:noFill/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785993" y="699542"/>
            <a:ext cx="235800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2411760" y="698708"/>
            <a:ext cx="1944215" cy="7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4644008" y="698708"/>
            <a:ext cx="2232248" cy="7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Рисунок 21" descr="Logo-Югра-банк-Мегион.png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107504" y="3075806"/>
            <a:ext cx="2115471" cy="88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2483769" y="2500314"/>
            <a:ext cx="1584176" cy="55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Друг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CCFF66"/>
      </a:accent2>
      <a:accent3>
        <a:srgbClr val="99FFCC"/>
      </a:accent3>
      <a:accent4>
        <a:srgbClr val="FF6699"/>
      </a:accent4>
      <a:accent5>
        <a:srgbClr val="6699FF"/>
      </a:accent5>
      <a:accent6>
        <a:srgbClr val="FFFF66"/>
      </a:accent6>
      <a:hlink>
        <a:srgbClr val="FF6600"/>
      </a:hlink>
      <a:folHlink>
        <a:srgbClr val="0070C0"/>
      </a:folHlink>
    </a:clrScheme>
    <a:fontScheme name="Оформление по умолчанию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E1E1E1"/>
        </a:accent6>
        <a:hlink>
          <a:srgbClr val="FF66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21522</TotalTime>
  <Words>2049</Words>
  <Application>Microsoft Office PowerPoint</Application>
  <PresentationFormat>Экран (16:9)</PresentationFormat>
  <Paragraphs>253</Paragraphs>
  <Slides>35</Slides>
  <Notes>0</Notes>
  <HiddenSlides>3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Оформление по умолчанию</vt:lpstr>
      <vt:lpstr>Worksheet</vt:lpstr>
      <vt:lpstr>Лист Microsoft Office Excel 97-2003</vt:lpstr>
      <vt:lpstr>КОММУНИКАЦИОННАЯ ГРУППА LBL</vt:lpstr>
      <vt:lpstr> Кратко о Коммуникационной Группе LBL</vt:lpstr>
      <vt:lpstr>Рейтинги</vt:lpstr>
      <vt:lpstr>Наши сильные стороны</vt:lpstr>
      <vt:lpstr>Собственные конструкции наружной рекламы</vt:lpstr>
      <vt:lpstr>Наши награды и достижения</vt:lpstr>
      <vt:lpstr>Наши награды. Подробнее</vt:lpstr>
      <vt:lpstr>Наши награды. Подробнее</vt:lpstr>
      <vt:lpstr>Наши клиенты за последние 5 лет</vt:lpstr>
      <vt:lpstr>Слайд 11</vt:lpstr>
      <vt:lpstr>Московский Международный Фестиваль «Круг света»</vt:lpstr>
      <vt:lpstr>Наш специальный проект   Московский Международный Фестиваль «Круг света» 2013-2017</vt:lpstr>
      <vt:lpstr>Наш специальный проект  Фестиваль «Круг света». Награды</vt:lpstr>
      <vt:lpstr>СБЕРБАНК</vt:lpstr>
      <vt:lpstr>Интеграция в Фестиваль «Круг света». Сбербанк</vt:lpstr>
      <vt:lpstr>АЭРОФЛОТ</vt:lpstr>
      <vt:lpstr>Наши мультимедийные проекты. Аэрофлот</vt:lpstr>
      <vt:lpstr>Samsung</vt:lpstr>
      <vt:lpstr>Нестандартный проект для бренда Samsung</vt:lpstr>
      <vt:lpstr>STADA</vt:lpstr>
      <vt:lpstr>Успешное сотрудничество с компанией STADA</vt:lpstr>
      <vt:lpstr>Пример: Хондроксид</vt:lpstr>
      <vt:lpstr>РОСНЕФТЬ</vt:lpstr>
      <vt:lpstr>Комплексное обслуживание бренда. Роснефть</vt:lpstr>
      <vt:lpstr>Комплексное обслуживание бренда. Роснефть</vt:lpstr>
      <vt:lpstr>Toshiba</vt:lpstr>
      <vt:lpstr>Комплексное обслуживание бренда. Toshiba</vt:lpstr>
      <vt:lpstr>Комплексное обслуживание бренда. Toshiba</vt:lpstr>
      <vt:lpstr>BP (British Petrolium)</vt:lpstr>
      <vt:lpstr>BP</vt:lpstr>
      <vt:lpstr>asics</vt:lpstr>
      <vt:lpstr>ASICS конференции SS18 и AW18</vt:lpstr>
      <vt:lpstr>Kyocera</vt:lpstr>
      <vt:lpstr>Международный event. Kyocera  (японская офисная техника №1)</vt:lpstr>
      <vt:lpstr>Слайд 36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takhautdinova</dc:creator>
  <cp:lastModifiedBy>eandreeva</cp:lastModifiedBy>
  <cp:revision>577</cp:revision>
  <dcterms:created xsi:type="dcterms:W3CDTF">2013-08-14T12:28:41Z</dcterms:created>
  <dcterms:modified xsi:type="dcterms:W3CDTF">2018-02-21T13:00:55Z</dcterms:modified>
</cp:coreProperties>
</file>